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Syne" panose="020B0604020202020204" charset="0"/>
      <p:regular r:id="rId13"/>
    </p:embeddedFont>
    <p:embeddedFont>
      <p:font typeface="Syne Extra Bold"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3" d="100"/>
          <a:sy n="93" d="100"/>
        </p:scale>
        <p:origin x="52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83507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328863"/>
            <a:ext cx="7556421" cy="1417558"/>
          </a:xfrm>
          <a:prstGeom prst="rect">
            <a:avLst/>
          </a:prstGeom>
          <a:noFill/>
          <a:ln/>
        </p:spPr>
        <p:txBody>
          <a:bodyPr wrap="square" lIns="0" tIns="0" rIns="0" bIns="0" rtlCol="0" anchor="t"/>
          <a:lstStyle/>
          <a:p>
            <a:pPr marL="0" indent="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Golden State Housing Insights</a:t>
            </a:r>
            <a:endParaRPr lang="en-US" sz="4450" dirty="0"/>
          </a:p>
        </p:txBody>
      </p:sp>
      <p:sp>
        <p:nvSpPr>
          <p:cNvPr id="4" name="Text 1"/>
          <p:cNvSpPr/>
          <p:nvPr/>
        </p:nvSpPr>
        <p:spPr>
          <a:xfrm>
            <a:off x="6280190" y="4086582"/>
            <a:ext cx="7556421" cy="1814036"/>
          </a:xfrm>
          <a:prstGeom prst="rect">
            <a:avLst/>
          </a:prstGeom>
          <a:noFill/>
          <a:ln/>
        </p:spPr>
        <p:txBody>
          <a:bodyPr wrap="square" lIns="0" tIns="0" rIns="0" bIns="0" rtlCol="0" anchor="t"/>
          <a:lstStyle/>
          <a:p>
            <a:pPr marL="0" indent="0">
              <a:lnSpc>
                <a:spcPts val="3550"/>
              </a:lnSpc>
              <a:buNone/>
            </a:pPr>
            <a:r>
              <a:rPr lang="en-US" sz="2200" dirty="0">
                <a:solidFill>
                  <a:srgbClr val="D7E5D8"/>
                </a:solidFill>
                <a:latin typeface="Syne" pitchFamily="34" charset="0"/>
                <a:ea typeface="Syne" pitchFamily="34" charset="-122"/>
                <a:cs typeface="Syne" pitchFamily="34" charset="-120"/>
              </a:rPr>
              <a:t>Welcome to our predictive analysis of California's housing market. This presentation provides valuable insights for real estate stakeholders, using data-driven methods to guide investment decisions in California Metro Areas.</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105495"/>
            <a:ext cx="7318534" cy="708779"/>
          </a:xfrm>
          <a:prstGeom prst="rect">
            <a:avLst/>
          </a:prstGeom>
          <a:noFill/>
          <a:ln/>
        </p:spPr>
        <p:txBody>
          <a:bodyPr wrap="none" lIns="0" tIns="0" rIns="0" bIns="0" rtlCol="0" anchor="t"/>
          <a:lstStyle/>
          <a:p>
            <a:pPr marL="0" indent="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Demonstrations</a:t>
            </a:r>
            <a:endParaRPr lang="en-US" sz="4450" dirty="0"/>
          </a:p>
        </p:txBody>
      </p:sp>
      <p:sp>
        <p:nvSpPr>
          <p:cNvPr id="3" name="Shape 1"/>
          <p:cNvSpPr/>
          <p:nvPr/>
        </p:nvSpPr>
        <p:spPr>
          <a:xfrm>
            <a:off x="793790" y="2267903"/>
            <a:ext cx="2173724" cy="1306949"/>
          </a:xfrm>
          <a:prstGeom prst="roundRect">
            <a:avLst>
              <a:gd name="adj" fmla="val 7289"/>
            </a:avLst>
          </a:prstGeom>
          <a:solidFill>
            <a:srgbClr val="547808"/>
          </a:solidFill>
          <a:ln w="7620">
            <a:solidFill>
              <a:srgbClr val="6D9121"/>
            </a:solidFill>
            <a:prstDash val="solid"/>
          </a:ln>
        </p:spPr>
        <p:txBody>
          <a:bodyPr/>
          <a:lstStyle/>
          <a:p>
            <a:endParaRPr lang="en-US"/>
          </a:p>
        </p:txBody>
      </p:sp>
      <p:sp>
        <p:nvSpPr>
          <p:cNvPr id="4" name="Text 2"/>
          <p:cNvSpPr/>
          <p:nvPr/>
        </p:nvSpPr>
        <p:spPr>
          <a:xfrm>
            <a:off x="1028224" y="2694623"/>
            <a:ext cx="150019" cy="453509"/>
          </a:xfrm>
          <a:prstGeom prst="rect">
            <a:avLst/>
          </a:prstGeom>
          <a:noFill/>
          <a:ln/>
        </p:spPr>
        <p:txBody>
          <a:bodyPr wrap="none" lIns="0" tIns="0" rIns="0" bIns="0" rtlCol="0" anchor="t"/>
          <a:lstStyle/>
          <a:p>
            <a:pPr marL="0" indent="0" algn="ctr">
              <a:lnSpc>
                <a:spcPts val="3550"/>
              </a:lnSpc>
              <a:buNone/>
            </a:pPr>
            <a:r>
              <a:rPr lang="en-US" sz="2200" b="1" dirty="0">
                <a:solidFill>
                  <a:srgbClr val="FFFFFF"/>
                </a:solidFill>
                <a:latin typeface="Syne Extra Bold" pitchFamily="34" charset="0"/>
                <a:ea typeface="Syne Extra Bold" pitchFamily="34" charset="-122"/>
                <a:cs typeface="Syne Extra Bold" pitchFamily="34" charset="-120"/>
              </a:rPr>
              <a:t>1</a:t>
            </a:r>
            <a:endParaRPr lang="en-US" sz="2200" dirty="0"/>
          </a:p>
        </p:txBody>
      </p:sp>
      <p:sp>
        <p:nvSpPr>
          <p:cNvPr id="5" name="Text 3"/>
          <p:cNvSpPr/>
          <p:nvPr/>
        </p:nvSpPr>
        <p:spPr>
          <a:xfrm>
            <a:off x="3194328" y="2494717"/>
            <a:ext cx="5743694" cy="354330"/>
          </a:xfrm>
          <a:prstGeom prst="rect">
            <a:avLst/>
          </a:prstGeom>
          <a:noFill/>
          <a:ln/>
        </p:spPr>
        <p:txBody>
          <a:bodyPr wrap="none" lIns="0" tIns="0" rIns="0" bIns="0" rtlCol="0" anchor="t"/>
          <a:lstStyle/>
          <a:p>
            <a:pPr marL="0" indent="0" algn="l">
              <a:lnSpc>
                <a:spcPts val="2750"/>
              </a:lnSpc>
              <a:buNone/>
            </a:pPr>
            <a:r>
              <a:rPr lang="en-US" sz="2200" b="1" dirty="0">
                <a:solidFill>
                  <a:srgbClr val="D7E5D8"/>
                </a:solidFill>
                <a:latin typeface="Syne Extra Bold" pitchFamily="34" charset="0"/>
                <a:ea typeface="Syne Extra Bold" pitchFamily="34" charset="-122"/>
                <a:cs typeface="Syne Extra Bold" pitchFamily="34" charset="-120"/>
              </a:rPr>
              <a:t>StreamLit Demonstration</a:t>
            </a:r>
            <a:endParaRPr lang="en-US" sz="2200" dirty="0"/>
          </a:p>
        </p:txBody>
      </p:sp>
      <p:sp>
        <p:nvSpPr>
          <p:cNvPr id="6" name="Text 4"/>
          <p:cNvSpPr/>
          <p:nvPr/>
        </p:nvSpPr>
        <p:spPr>
          <a:xfrm>
            <a:off x="3194328" y="2985135"/>
            <a:ext cx="5743694" cy="362903"/>
          </a:xfrm>
          <a:prstGeom prst="rect">
            <a:avLst/>
          </a:prstGeom>
          <a:noFill/>
          <a:ln/>
        </p:spPr>
        <p:txBody>
          <a:bodyPr wrap="none" lIns="0" tIns="0" rIns="0" bIns="0" rtlCol="0" anchor="t"/>
          <a:lstStyle/>
          <a:p>
            <a:pPr marL="0" indent="0" algn="l">
              <a:lnSpc>
                <a:spcPts val="2850"/>
              </a:lnSpc>
              <a:buNone/>
            </a:pPr>
            <a:r>
              <a:rPr lang="en-US" sz="1750" dirty="0">
                <a:solidFill>
                  <a:srgbClr val="D7E5D8"/>
                </a:solidFill>
                <a:latin typeface="Syne" pitchFamily="34" charset="0"/>
                <a:ea typeface="Syne" pitchFamily="34" charset="-122"/>
                <a:cs typeface="Syne" pitchFamily="34" charset="-120"/>
              </a:rPr>
              <a:t>Interactive showcase of predictive models</a:t>
            </a:r>
            <a:endParaRPr lang="en-US" sz="1750" dirty="0"/>
          </a:p>
        </p:txBody>
      </p:sp>
      <p:sp>
        <p:nvSpPr>
          <p:cNvPr id="7" name="Shape 5"/>
          <p:cNvSpPr/>
          <p:nvPr/>
        </p:nvSpPr>
        <p:spPr>
          <a:xfrm>
            <a:off x="3080861" y="3559612"/>
            <a:ext cx="10642402" cy="15240"/>
          </a:xfrm>
          <a:prstGeom prst="roundRect">
            <a:avLst>
              <a:gd name="adj" fmla="val 625116"/>
            </a:avLst>
          </a:prstGeom>
          <a:solidFill>
            <a:srgbClr val="6D9121"/>
          </a:solidFill>
          <a:ln/>
        </p:spPr>
        <p:txBody>
          <a:bodyPr/>
          <a:lstStyle/>
          <a:p>
            <a:endParaRPr lang="en-US"/>
          </a:p>
        </p:txBody>
      </p:sp>
      <p:sp>
        <p:nvSpPr>
          <p:cNvPr id="8" name="Shape 6"/>
          <p:cNvSpPr/>
          <p:nvPr/>
        </p:nvSpPr>
        <p:spPr>
          <a:xfrm>
            <a:off x="793790" y="3688199"/>
            <a:ext cx="4347567" cy="1306949"/>
          </a:xfrm>
          <a:prstGeom prst="roundRect">
            <a:avLst>
              <a:gd name="adj" fmla="val 7289"/>
            </a:avLst>
          </a:prstGeom>
          <a:solidFill>
            <a:srgbClr val="547808"/>
          </a:solidFill>
          <a:ln w="7620">
            <a:solidFill>
              <a:srgbClr val="6D9121"/>
            </a:solidFill>
            <a:prstDash val="solid"/>
          </a:ln>
        </p:spPr>
        <p:txBody>
          <a:bodyPr/>
          <a:lstStyle/>
          <a:p>
            <a:endParaRPr lang="en-US"/>
          </a:p>
        </p:txBody>
      </p:sp>
      <p:sp>
        <p:nvSpPr>
          <p:cNvPr id="9" name="Text 7"/>
          <p:cNvSpPr/>
          <p:nvPr/>
        </p:nvSpPr>
        <p:spPr>
          <a:xfrm>
            <a:off x="1028224" y="4114919"/>
            <a:ext cx="284321" cy="453509"/>
          </a:xfrm>
          <a:prstGeom prst="rect">
            <a:avLst/>
          </a:prstGeom>
          <a:noFill/>
          <a:ln/>
        </p:spPr>
        <p:txBody>
          <a:bodyPr wrap="none" lIns="0" tIns="0" rIns="0" bIns="0" rtlCol="0" anchor="t"/>
          <a:lstStyle/>
          <a:p>
            <a:pPr marL="0" indent="0" algn="ctr">
              <a:lnSpc>
                <a:spcPts val="3550"/>
              </a:lnSpc>
              <a:buNone/>
            </a:pPr>
            <a:r>
              <a:rPr lang="en-US" sz="2200" b="1" dirty="0">
                <a:solidFill>
                  <a:srgbClr val="FFFFFF"/>
                </a:solidFill>
                <a:latin typeface="Syne Extra Bold" pitchFamily="34" charset="0"/>
                <a:ea typeface="Syne Extra Bold" pitchFamily="34" charset="-122"/>
                <a:cs typeface="Syne Extra Bold" pitchFamily="34" charset="-120"/>
              </a:rPr>
              <a:t>2</a:t>
            </a:r>
            <a:endParaRPr lang="en-US" sz="2200" dirty="0"/>
          </a:p>
        </p:txBody>
      </p:sp>
      <p:sp>
        <p:nvSpPr>
          <p:cNvPr id="10" name="Text 8"/>
          <p:cNvSpPr/>
          <p:nvPr/>
        </p:nvSpPr>
        <p:spPr>
          <a:xfrm>
            <a:off x="5368171" y="3915013"/>
            <a:ext cx="3105269" cy="354330"/>
          </a:xfrm>
          <a:prstGeom prst="rect">
            <a:avLst/>
          </a:prstGeom>
          <a:noFill/>
          <a:ln/>
        </p:spPr>
        <p:txBody>
          <a:bodyPr wrap="none" lIns="0" tIns="0" rIns="0" bIns="0" rtlCol="0" anchor="t"/>
          <a:lstStyle/>
          <a:p>
            <a:pPr marL="0" indent="0" algn="l">
              <a:lnSpc>
                <a:spcPts val="2750"/>
              </a:lnSpc>
              <a:buNone/>
            </a:pPr>
            <a:r>
              <a:rPr lang="en-US" sz="2200" b="1" dirty="0">
                <a:solidFill>
                  <a:srgbClr val="D7E5D8"/>
                </a:solidFill>
                <a:latin typeface="Syne Extra Bold" pitchFamily="34" charset="0"/>
                <a:ea typeface="Syne Extra Bold" pitchFamily="34" charset="-122"/>
                <a:cs typeface="Syne Extra Bold" pitchFamily="34" charset="-120"/>
              </a:rPr>
              <a:t>Visualizations</a:t>
            </a:r>
            <a:endParaRPr lang="en-US" sz="2200" dirty="0"/>
          </a:p>
        </p:txBody>
      </p:sp>
      <p:sp>
        <p:nvSpPr>
          <p:cNvPr id="11" name="Text 9"/>
          <p:cNvSpPr/>
          <p:nvPr/>
        </p:nvSpPr>
        <p:spPr>
          <a:xfrm>
            <a:off x="5368171" y="4405432"/>
            <a:ext cx="3496389" cy="362903"/>
          </a:xfrm>
          <a:prstGeom prst="rect">
            <a:avLst/>
          </a:prstGeom>
          <a:noFill/>
          <a:ln/>
        </p:spPr>
        <p:txBody>
          <a:bodyPr wrap="none" lIns="0" tIns="0" rIns="0" bIns="0" rtlCol="0" anchor="t"/>
          <a:lstStyle/>
          <a:p>
            <a:pPr marL="0" indent="0" algn="l">
              <a:lnSpc>
                <a:spcPts val="2850"/>
              </a:lnSpc>
              <a:buNone/>
            </a:pPr>
            <a:r>
              <a:rPr lang="en-US" sz="1750" dirty="0">
                <a:solidFill>
                  <a:srgbClr val="D7E5D8"/>
                </a:solidFill>
                <a:latin typeface="Syne" pitchFamily="34" charset="0"/>
                <a:ea typeface="Syne" pitchFamily="34" charset="-122"/>
                <a:cs typeface="Syne" pitchFamily="34" charset="-120"/>
              </a:rPr>
              <a:t>Dynamic display of project findings</a:t>
            </a:r>
            <a:endParaRPr lang="en-US" sz="1750" dirty="0"/>
          </a:p>
        </p:txBody>
      </p:sp>
      <p:sp>
        <p:nvSpPr>
          <p:cNvPr id="12" name="Shape 10"/>
          <p:cNvSpPr/>
          <p:nvPr/>
        </p:nvSpPr>
        <p:spPr>
          <a:xfrm>
            <a:off x="5254704" y="4979908"/>
            <a:ext cx="8468558" cy="15240"/>
          </a:xfrm>
          <a:prstGeom prst="roundRect">
            <a:avLst>
              <a:gd name="adj" fmla="val 625116"/>
            </a:avLst>
          </a:prstGeom>
          <a:solidFill>
            <a:srgbClr val="6D9121"/>
          </a:solidFill>
          <a:ln/>
        </p:spPr>
        <p:txBody>
          <a:bodyPr/>
          <a:lstStyle/>
          <a:p>
            <a:endParaRPr lang="en-US"/>
          </a:p>
        </p:txBody>
      </p:sp>
      <p:sp>
        <p:nvSpPr>
          <p:cNvPr id="13" name="Shape 11"/>
          <p:cNvSpPr/>
          <p:nvPr/>
        </p:nvSpPr>
        <p:spPr>
          <a:xfrm>
            <a:off x="793790" y="5108496"/>
            <a:ext cx="6521410" cy="1306949"/>
          </a:xfrm>
          <a:prstGeom prst="roundRect">
            <a:avLst>
              <a:gd name="adj" fmla="val 7289"/>
            </a:avLst>
          </a:prstGeom>
          <a:solidFill>
            <a:srgbClr val="547808"/>
          </a:solidFill>
          <a:ln w="7620">
            <a:solidFill>
              <a:srgbClr val="6D9121"/>
            </a:solidFill>
            <a:prstDash val="solid"/>
          </a:ln>
        </p:spPr>
        <p:txBody>
          <a:bodyPr/>
          <a:lstStyle/>
          <a:p>
            <a:endParaRPr lang="en-US"/>
          </a:p>
        </p:txBody>
      </p:sp>
      <p:sp>
        <p:nvSpPr>
          <p:cNvPr id="14" name="Text 12"/>
          <p:cNvSpPr/>
          <p:nvPr/>
        </p:nvSpPr>
        <p:spPr>
          <a:xfrm>
            <a:off x="1028224" y="5535216"/>
            <a:ext cx="298966" cy="453509"/>
          </a:xfrm>
          <a:prstGeom prst="rect">
            <a:avLst/>
          </a:prstGeom>
          <a:noFill/>
          <a:ln/>
        </p:spPr>
        <p:txBody>
          <a:bodyPr wrap="none" lIns="0" tIns="0" rIns="0" bIns="0" rtlCol="0" anchor="t"/>
          <a:lstStyle/>
          <a:p>
            <a:pPr marL="0" indent="0" algn="ctr">
              <a:lnSpc>
                <a:spcPts val="3550"/>
              </a:lnSpc>
              <a:buNone/>
            </a:pPr>
            <a:r>
              <a:rPr lang="en-US" sz="2200" b="1" dirty="0">
                <a:solidFill>
                  <a:srgbClr val="FFFFFF"/>
                </a:solidFill>
                <a:latin typeface="Syne Extra Bold" pitchFamily="34" charset="0"/>
                <a:ea typeface="Syne Extra Bold" pitchFamily="34" charset="-122"/>
                <a:cs typeface="Syne Extra Bold" pitchFamily="34" charset="-120"/>
              </a:rPr>
              <a:t>3</a:t>
            </a:r>
            <a:endParaRPr lang="en-US" sz="2200" dirty="0"/>
          </a:p>
        </p:txBody>
      </p:sp>
      <p:sp>
        <p:nvSpPr>
          <p:cNvPr id="15" name="Text 13"/>
          <p:cNvSpPr/>
          <p:nvPr/>
        </p:nvSpPr>
        <p:spPr>
          <a:xfrm>
            <a:off x="7542014" y="5335310"/>
            <a:ext cx="4658916" cy="354330"/>
          </a:xfrm>
          <a:prstGeom prst="rect">
            <a:avLst/>
          </a:prstGeom>
          <a:noFill/>
          <a:ln/>
        </p:spPr>
        <p:txBody>
          <a:bodyPr wrap="none" lIns="0" tIns="0" rIns="0" bIns="0" rtlCol="0" anchor="t"/>
          <a:lstStyle/>
          <a:p>
            <a:pPr marL="0" indent="0" algn="l">
              <a:lnSpc>
                <a:spcPts val="2750"/>
              </a:lnSpc>
              <a:buNone/>
            </a:pPr>
            <a:r>
              <a:rPr lang="en-US" sz="2200" b="1" dirty="0">
                <a:solidFill>
                  <a:srgbClr val="D7E5D8"/>
                </a:solidFill>
                <a:latin typeface="Syne Extra Bold" pitchFamily="34" charset="0"/>
                <a:ea typeface="Syne Extra Bold" pitchFamily="34" charset="-122"/>
                <a:cs typeface="Syne Extra Bold" pitchFamily="34" charset="-120"/>
              </a:rPr>
              <a:t>Results Presentation</a:t>
            </a:r>
            <a:endParaRPr lang="en-US" sz="2200" dirty="0"/>
          </a:p>
        </p:txBody>
      </p:sp>
      <p:sp>
        <p:nvSpPr>
          <p:cNvPr id="16" name="Text 14"/>
          <p:cNvSpPr/>
          <p:nvPr/>
        </p:nvSpPr>
        <p:spPr>
          <a:xfrm>
            <a:off x="7542014" y="5825728"/>
            <a:ext cx="4658916" cy="362903"/>
          </a:xfrm>
          <a:prstGeom prst="rect">
            <a:avLst/>
          </a:prstGeom>
          <a:noFill/>
          <a:ln/>
        </p:spPr>
        <p:txBody>
          <a:bodyPr wrap="none" lIns="0" tIns="0" rIns="0" bIns="0" rtlCol="0" anchor="t"/>
          <a:lstStyle/>
          <a:p>
            <a:pPr marL="0" indent="0" algn="l">
              <a:lnSpc>
                <a:spcPts val="2850"/>
              </a:lnSpc>
              <a:buNone/>
            </a:pPr>
            <a:r>
              <a:rPr lang="en-US" sz="1750" dirty="0">
                <a:solidFill>
                  <a:srgbClr val="D7E5D8"/>
                </a:solidFill>
                <a:latin typeface="Syne" pitchFamily="34" charset="0"/>
                <a:ea typeface="Syne" pitchFamily="34" charset="-122"/>
                <a:cs typeface="Syne" pitchFamily="34" charset="-120"/>
              </a:rPr>
              <a:t>Comprehensive overview of project outcomes</a:t>
            </a:r>
            <a:endParaRPr lang="en-US" sz="1750" dirty="0"/>
          </a:p>
        </p:txBody>
      </p:sp>
      <p:sp>
        <p:nvSpPr>
          <p:cNvPr id="17" name="Text 15"/>
          <p:cNvSpPr/>
          <p:nvPr/>
        </p:nvSpPr>
        <p:spPr>
          <a:xfrm>
            <a:off x="793790" y="6670596"/>
            <a:ext cx="13042821" cy="453509"/>
          </a:xfrm>
          <a:prstGeom prst="rect">
            <a:avLst/>
          </a:prstGeom>
          <a:noFill/>
          <a:ln/>
        </p:spPr>
        <p:txBody>
          <a:bodyPr wrap="none" lIns="0" tIns="0" rIns="0" bIns="0" rtlCol="0" anchor="t"/>
          <a:lstStyle/>
          <a:p>
            <a:pPr marL="0" indent="0">
              <a:lnSpc>
                <a:spcPts val="3550"/>
              </a:lnSpc>
              <a:buNone/>
            </a:pP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75070" y="619958"/>
            <a:ext cx="7281743" cy="563404"/>
          </a:xfrm>
          <a:prstGeom prst="rect">
            <a:avLst/>
          </a:prstGeom>
          <a:noFill/>
          <a:ln/>
        </p:spPr>
        <p:txBody>
          <a:bodyPr wrap="none" lIns="0" tIns="0" rIns="0" bIns="0" rtlCol="0" anchor="t"/>
          <a:lstStyle/>
          <a:p>
            <a:pPr marL="0" indent="0">
              <a:lnSpc>
                <a:spcPts val="4400"/>
              </a:lnSpc>
              <a:buNone/>
            </a:pPr>
            <a:r>
              <a:rPr lang="en-US" sz="3500" b="1" dirty="0">
                <a:solidFill>
                  <a:srgbClr val="F0F4F1"/>
                </a:solidFill>
                <a:latin typeface="Syne Extra Bold" pitchFamily="34" charset="0"/>
                <a:ea typeface="Syne Extra Bold" pitchFamily="34" charset="-122"/>
                <a:cs typeface="Syne Extra Bold" pitchFamily="34" charset="-120"/>
              </a:rPr>
              <a:t>Executive Summary</a:t>
            </a:r>
            <a:endParaRPr lang="en-US" sz="3500" dirty="0"/>
          </a:p>
        </p:txBody>
      </p:sp>
      <p:sp>
        <p:nvSpPr>
          <p:cNvPr id="4" name="Shape 1"/>
          <p:cNvSpPr/>
          <p:nvPr/>
        </p:nvSpPr>
        <p:spPr>
          <a:xfrm>
            <a:off x="6275070" y="1656517"/>
            <a:ext cx="405646" cy="405646"/>
          </a:xfrm>
          <a:prstGeom prst="roundRect">
            <a:avLst>
              <a:gd name="adj" fmla="val 18667"/>
            </a:avLst>
          </a:prstGeom>
          <a:solidFill>
            <a:srgbClr val="547808"/>
          </a:solidFill>
          <a:ln w="7620">
            <a:solidFill>
              <a:srgbClr val="6D9121"/>
            </a:solidFill>
            <a:prstDash val="solid"/>
          </a:ln>
        </p:spPr>
        <p:txBody>
          <a:bodyPr/>
          <a:lstStyle/>
          <a:p>
            <a:endParaRPr lang="en-US"/>
          </a:p>
        </p:txBody>
      </p:sp>
      <p:sp>
        <p:nvSpPr>
          <p:cNvPr id="5" name="Text 2"/>
          <p:cNvSpPr/>
          <p:nvPr/>
        </p:nvSpPr>
        <p:spPr>
          <a:xfrm>
            <a:off x="6406277" y="1724144"/>
            <a:ext cx="143113" cy="270391"/>
          </a:xfrm>
          <a:prstGeom prst="rect">
            <a:avLst/>
          </a:prstGeom>
          <a:noFill/>
          <a:ln/>
        </p:spPr>
        <p:txBody>
          <a:bodyPr wrap="none" lIns="0" tIns="0" rIns="0" bIns="0" rtlCol="0" anchor="t"/>
          <a:lstStyle/>
          <a:p>
            <a:pPr marL="0" indent="0" algn="ctr">
              <a:lnSpc>
                <a:spcPts val="2100"/>
              </a:lnSpc>
              <a:buNone/>
            </a:pPr>
            <a:r>
              <a:rPr lang="en-US" sz="2100" b="1" dirty="0">
                <a:solidFill>
                  <a:srgbClr val="FFFFFF"/>
                </a:solidFill>
                <a:latin typeface="Syne Extra Bold" pitchFamily="34" charset="0"/>
                <a:ea typeface="Syne Extra Bold" pitchFamily="34" charset="-122"/>
                <a:cs typeface="Syne Extra Bold" pitchFamily="34" charset="-120"/>
              </a:rPr>
              <a:t>1</a:t>
            </a:r>
            <a:endParaRPr lang="en-US" sz="2100" dirty="0"/>
          </a:p>
        </p:txBody>
      </p:sp>
      <p:sp>
        <p:nvSpPr>
          <p:cNvPr id="6" name="Text 3"/>
          <p:cNvSpPr/>
          <p:nvPr/>
        </p:nvSpPr>
        <p:spPr>
          <a:xfrm>
            <a:off x="6860977" y="1656517"/>
            <a:ext cx="5699522" cy="281702"/>
          </a:xfrm>
          <a:prstGeom prst="rect">
            <a:avLst/>
          </a:prstGeom>
          <a:noFill/>
          <a:ln/>
        </p:spPr>
        <p:txBody>
          <a:bodyPr wrap="none" lIns="0" tIns="0" rIns="0" bIns="0" rtlCol="0" anchor="t"/>
          <a:lstStyle/>
          <a:p>
            <a:pPr marL="0" indent="0">
              <a:lnSpc>
                <a:spcPts val="2200"/>
              </a:lnSpc>
              <a:buNone/>
            </a:pPr>
            <a:r>
              <a:rPr lang="en-US" sz="1750" b="1" dirty="0">
                <a:solidFill>
                  <a:srgbClr val="D7E5D8"/>
                </a:solidFill>
                <a:latin typeface="Syne Extra Bold" pitchFamily="34" charset="0"/>
                <a:ea typeface="Syne Extra Bold" pitchFamily="34" charset="-122"/>
                <a:cs typeface="Syne Extra Bold" pitchFamily="34" charset="-120"/>
              </a:rPr>
              <a:t>Housing Prices and ROI Analysis</a:t>
            </a:r>
            <a:endParaRPr lang="en-US" sz="1750" dirty="0"/>
          </a:p>
        </p:txBody>
      </p:sp>
      <p:sp>
        <p:nvSpPr>
          <p:cNvPr id="7" name="Text 4"/>
          <p:cNvSpPr/>
          <p:nvPr/>
        </p:nvSpPr>
        <p:spPr>
          <a:xfrm>
            <a:off x="6860977" y="2046327"/>
            <a:ext cx="6980753" cy="721043"/>
          </a:xfrm>
          <a:prstGeom prst="rect">
            <a:avLst/>
          </a:prstGeom>
          <a:noFill/>
          <a:ln/>
        </p:spPr>
        <p:txBody>
          <a:bodyPr wrap="square" lIns="0" tIns="0" rIns="0" bIns="0" rtlCol="0" anchor="t"/>
          <a:lstStyle/>
          <a:p>
            <a:pPr marL="0" indent="0">
              <a:lnSpc>
                <a:spcPts val="2800"/>
              </a:lnSpc>
              <a:buNone/>
            </a:pPr>
            <a:r>
              <a:rPr lang="en-US" sz="1750" dirty="0">
                <a:solidFill>
                  <a:srgbClr val="D7E5D8"/>
                </a:solidFill>
                <a:latin typeface="Syne" pitchFamily="34" charset="0"/>
                <a:ea typeface="Syne" pitchFamily="34" charset="-122"/>
                <a:cs typeface="Syne" pitchFamily="34" charset="-120"/>
              </a:rPr>
              <a:t>Examining the current trends and potential returns on investment in the California housing market.</a:t>
            </a:r>
            <a:endParaRPr lang="en-US" sz="1750" dirty="0"/>
          </a:p>
        </p:txBody>
      </p:sp>
      <p:sp>
        <p:nvSpPr>
          <p:cNvPr id="8" name="Shape 5"/>
          <p:cNvSpPr/>
          <p:nvPr/>
        </p:nvSpPr>
        <p:spPr>
          <a:xfrm>
            <a:off x="6275070" y="3150394"/>
            <a:ext cx="405646" cy="405646"/>
          </a:xfrm>
          <a:prstGeom prst="roundRect">
            <a:avLst>
              <a:gd name="adj" fmla="val 18667"/>
            </a:avLst>
          </a:prstGeom>
          <a:solidFill>
            <a:srgbClr val="547808"/>
          </a:solidFill>
          <a:ln w="7620">
            <a:solidFill>
              <a:srgbClr val="6D9121"/>
            </a:solidFill>
            <a:prstDash val="solid"/>
          </a:ln>
        </p:spPr>
        <p:txBody>
          <a:bodyPr/>
          <a:lstStyle/>
          <a:p>
            <a:endParaRPr lang="en-US"/>
          </a:p>
        </p:txBody>
      </p:sp>
      <p:sp>
        <p:nvSpPr>
          <p:cNvPr id="9" name="Text 6"/>
          <p:cNvSpPr/>
          <p:nvPr/>
        </p:nvSpPr>
        <p:spPr>
          <a:xfrm>
            <a:off x="6342221" y="3218021"/>
            <a:ext cx="271224" cy="270391"/>
          </a:xfrm>
          <a:prstGeom prst="rect">
            <a:avLst/>
          </a:prstGeom>
          <a:noFill/>
          <a:ln/>
        </p:spPr>
        <p:txBody>
          <a:bodyPr wrap="none" lIns="0" tIns="0" rIns="0" bIns="0" rtlCol="0" anchor="t"/>
          <a:lstStyle/>
          <a:p>
            <a:pPr marL="0" indent="0" algn="ctr">
              <a:lnSpc>
                <a:spcPts val="2100"/>
              </a:lnSpc>
              <a:buNone/>
            </a:pPr>
            <a:r>
              <a:rPr lang="en-US" sz="2100" b="1" dirty="0">
                <a:solidFill>
                  <a:srgbClr val="FFFFFF"/>
                </a:solidFill>
                <a:latin typeface="Syne Extra Bold" pitchFamily="34" charset="0"/>
                <a:ea typeface="Syne Extra Bold" pitchFamily="34" charset="-122"/>
                <a:cs typeface="Syne Extra Bold" pitchFamily="34" charset="-120"/>
              </a:rPr>
              <a:t>2</a:t>
            </a:r>
            <a:endParaRPr lang="en-US" sz="2100" dirty="0"/>
          </a:p>
        </p:txBody>
      </p:sp>
      <p:sp>
        <p:nvSpPr>
          <p:cNvPr id="10" name="Text 7"/>
          <p:cNvSpPr/>
          <p:nvPr/>
        </p:nvSpPr>
        <p:spPr>
          <a:xfrm>
            <a:off x="6860977" y="3150394"/>
            <a:ext cx="4483775" cy="281702"/>
          </a:xfrm>
          <a:prstGeom prst="rect">
            <a:avLst/>
          </a:prstGeom>
          <a:noFill/>
          <a:ln/>
        </p:spPr>
        <p:txBody>
          <a:bodyPr wrap="none" lIns="0" tIns="0" rIns="0" bIns="0" rtlCol="0" anchor="t"/>
          <a:lstStyle/>
          <a:p>
            <a:pPr marL="0" indent="0">
              <a:lnSpc>
                <a:spcPts val="2200"/>
              </a:lnSpc>
              <a:buNone/>
            </a:pPr>
            <a:r>
              <a:rPr lang="en-US" sz="1750" b="1" dirty="0">
                <a:solidFill>
                  <a:srgbClr val="D7E5D8"/>
                </a:solidFill>
                <a:latin typeface="Syne Extra Bold" pitchFamily="34" charset="0"/>
                <a:ea typeface="Syne Extra Bold" pitchFamily="34" charset="-122"/>
                <a:cs typeface="Syne Extra Bold" pitchFamily="34" charset="-120"/>
              </a:rPr>
              <a:t>Housing Feature Analysis</a:t>
            </a:r>
            <a:endParaRPr lang="en-US" sz="1750" dirty="0"/>
          </a:p>
        </p:txBody>
      </p:sp>
      <p:sp>
        <p:nvSpPr>
          <p:cNvPr id="11" name="Text 8"/>
          <p:cNvSpPr/>
          <p:nvPr/>
        </p:nvSpPr>
        <p:spPr>
          <a:xfrm>
            <a:off x="6860977" y="3540204"/>
            <a:ext cx="6980753" cy="721043"/>
          </a:xfrm>
          <a:prstGeom prst="rect">
            <a:avLst/>
          </a:prstGeom>
          <a:noFill/>
          <a:ln/>
        </p:spPr>
        <p:txBody>
          <a:bodyPr wrap="square" lIns="0" tIns="0" rIns="0" bIns="0" rtlCol="0" anchor="t"/>
          <a:lstStyle/>
          <a:p>
            <a:pPr marL="0" indent="0">
              <a:lnSpc>
                <a:spcPts val="2800"/>
              </a:lnSpc>
              <a:buNone/>
            </a:pPr>
            <a:r>
              <a:rPr lang="en-US" sz="1750" dirty="0">
                <a:solidFill>
                  <a:srgbClr val="D7E5D8"/>
                </a:solidFill>
                <a:latin typeface="Syne" pitchFamily="34" charset="0"/>
                <a:ea typeface="Syne" pitchFamily="34" charset="-122"/>
                <a:cs typeface="Syne" pitchFamily="34" charset="-120"/>
              </a:rPr>
              <a:t>Identifying key features that influence housing prices and their impact on market value.</a:t>
            </a:r>
            <a:endParaRPr lang="en-US" sz="1750" dirty="0"/>
          </a:p>
        </p:txBody>
      </p:sp>
      <p:sp>
        <p:nvSpPr>
          <p:cNvPr id="12" name="Shape 9"/>
          <p:cNvSpPr/>
          <p:nvPr/>
        </p:nvSpPr>
        <p:spPr>
          <a:xfrm>
            <a:off x="6275070" y="4644271"/>
            <a:ext cx="405646" cy="405646"/>
          </a:xfrm>
          <a:prstGeom prst="roundRect">
            <a:avLst>
              <a:gd name="adj" fmla="val 18667"/>
            </a:avLst>
          </a:prstGeom>
          <a:solidFill>
            <a:srgbClr val="547808"/>
          </a:solidFill>
          <a:ln w="7620">
            <a:solidFill>
              <a:srgbClr val="6D9121"/>
            </a:solidFill>
            <a:prstDash val="solid"/>
          </a:ln>
        </p:spPr>
        <p:txBody>
          <a:bodyPr/>
          <a:lstStyle/>
          <a:p>
            <a:endParaRPr lang="en-US"/>
          </a:p>
        </p:txBody>
      </p:sp>
      <p:sp>
        <p:nvSpPr>
          <p:cNvPr id="13" name="Text 10"/>
          <p:cNvSpPr/>
          <p:nvPr/>
        </p:nvSpPr>
        <p:spPr>
          <a:xfrm>
            <a:off x="6335197" y="4711898"/>
            <a:ext cx="285274" cy="270391"/>
          </a:xfrm>
          <a:prstGeom prst="rect">
            <a:avLst/>
          </a:prstGeom>
          <a:noFill/>
          <a:ln/>
        </p:spPr>
        <p:txBody>
          <a:bodyPr wrap="none" lIns="0" tIns="0" rIns="0" bIns="0" rtlCol="0" anchor="t"/>
          <a:lstStyle/>
          <a:p>
            <a:pPr marL="0" indent="0" algn="ctr">
              <a:lnSpc>
                <a:spcPts val="2100"/>
              </a:lnSpc>
              <a:buNone/>
            </a:pPr>
            <a:r>
              <a:rPr lang="en-US" sz="2100" b="1" dirty="0">
                <a:solidFill>
                  <a:srgbClr val="FFFFFF"/>
                </a:solidFill>
                <a:latin typeface="Syne Extra Bold" pitchFamily="34" charset="0"/>
                <a:ea typeface="Syne Extra Bold" pitchFamily="34" charset="-122"/>
                <a:cs typeface="Syne Extra Bold" pitchFamily="34" charset="-120"/>
              </a:rPr>
              <a:t>3</a:t>
            </a:r>
            <a:endParaRPr lang="en-US" sz="2100" dirty="0"/>
          </a:p>
        </p:txBody>
      </p:sp>
      <p:sp>
        <p:nvSpPr>
          <p:cNvPr id="14" name="Text 11"/>
          <p:cNvSpPr/>
          <p:nvPr/>
        </p:nvSpPr>
        <p:spPr>
          <a:xfrm>
            <a:off x="6860977" y="4644271"/>
            <a:ext cx="5381625" cy="281702"/>
          </a:xfrm>
          <a:prstGeom prst="rect">
            <a:avLst/>
          </a:prstGeom>
          <a:noFill/>
          <a:ln/>
        </p:spPr>
        <p:txBody>
          <a:bodyPr wrap="none" lIns="0" tIns="0" rIns="0" bIns="0" rtlCol="0" anchor="t"/>
          <a:lstStyle/>
          <a:p>
            <a:pPr marL="0" indent="0">
              <a:lnSpc>
                <a:spcPts val="2200"/>
              </a:lnSpc>
              <a:buNone/>
            </a:pPr>
            <a:r>
              <a:rPr lang="en-US" sz="1750" b="1" dirty="0">
                <a:solidFill>
                  <a:srgbClr val="D7E5D8"/>
                </a:solidFill>
                <a:latin typeface="Syne Extra Bold" pitchFamily="34" charset="0"/>
                <a:ea typeface="Syne Extra Bold" pitchFamily="34" charset="-122"/>
                <a:cs typeface="Syne Extra Bold" pitchFamily="34" charset="-120"/>
              </a:rPr>
              <a:t>Housing Interest Rate Analysis</a:t>
            </a:r>
            <a:endParaRPr lang="en-US" sz="1750" dirty="0"/>
          </a:p>
        </p:txBody>
      </p:sp>
      <p:sp>
        <p:nvSpPr>
          <p:cNvPr id="15" name="Text 12"/>
          <p:cNvSpPr/>
          <p:nvPr/>
        </p:nvSpPr>
        <p:spPr>
          <a:xfrm>
            <a:off x="6860977" y="5034082"/>
            <a:ext cx="6980753" cy="721043"/>
          </a:xfrm>
          <a:prstGeom prst="rect">
            <a:avLst/>
          </a:prstGeom>
          <a:noFill/>
          <a:ln/>
        </p:spPr>
        <p:txBody>
          <a:bodyPr wrap="square" lIns="0" tIns="0" rIns="0" bIns="0" rtlCol="0" anchor="t"/>
          <a:lstStyle/>
          <a:p>
            <a:pPr marL="0" indent="0">
              <a:lnSpc>
                <a:spcPts val="2800"/>
              </a:lnSpc>
              <a:buNone/>
            </a:pPr>
            <a:r>
              <a:rPr lang="en-US" sz="1750" dirty="0">
                <a:solidFill>
                  <a:srgbClr val="D7E5D8"/>
                </a:solidFill>
                <a:latin typeface="Syne" pitchFamily="34" charset="0"/>
                <a:ea typeface="Syne" pitchFamily="34" charset="-122"/>
                <a:cs typeface="Syne" pitchFamily="34" charset="-120"/>
              </a:rPr>
              <a:t>Analyzing the effects of interest rates on housing prices and market dynamics.</a:t>
            </a:r>
            <a:endParaRPr lang="en-US" sz="1750" dirty="0"/>
          </a:p>
        </p:txBody>
      </p:sp>
      <p:sp>
        <p:nvSpPr>
          <p:cNvPr id="16" name="Shape 13"/>
          <p:cNvSpPr/>
          <p:nvPr/>
        </p:nvSpPr>
        <p:spPr>
          <a:xfrm>
            <a:off x="6275070" y="6138148"/>
            <a:ext cx="405646" cy="405646"/>
          </a:xfrm>
          <a:prstGeom prst="roundRect">
            <a:avLst>
              <a:gd name="adj" fmla="val 18667"/>
            </a:avLst>
          </a:prstGeom>
          <a:solidFill>
            <a:srgbClr val="547808"/>
          </a:solidFill>
          <a:ln w="7620">
            <a:solidFill>
              <a:srgbClr val="6D9121"/>
            </a:solidFill>
            <a:prstDash val="solid"/>
          </a:ln>
        </p:spPr>
        <p:txBody>
          <a:bodyPr/>
          <a:lstStyle/>
          <a:p>
            <a:endParaRPr lang="en-US"/>
          </a:p>
        </p:txBody>
      </p:sp>
      <p:sp>
        <p:nvSpPr>
          <p:cNvPr id="17" name="Text 14"/>
          <p:cNvSpPr/>
          <p:nvPr/>
        </p:nvSpPr>
        <p:spPr>
          <a:xfrm>
            <a:off x="6329958" y="6205776"/>
            <a:ext cx="295870" cy="270391"/>
          </a:xfrm>
          <a:prstGeom prst="rect">
            <a:avLst/>
          </a:prstGeom>
          <a:noFill/>
          <a:ln/>
        </p:spPr>
        <p:txBody>
          <a:bodyPr wrap="none" lIns="0" tIns="0" rIns="0" bIns="0" rtlCol="0" anchor="t"/>
          <a:lstStyle/>
          <a:p>
            <a:pPr marL="0" indent="0" algn="ctr">
              <a:lnSpc>
                <a:spcPts val="2100"/>
              </a:lnSpc>
              <a:buNone/>
            </a:pPr>
            <a:r>
              <a:rPr lang="en-US" sz="2100" b="1" dirty="0">
                <a:solidFill>
                  <a:srgbClr val="FFFFFF"/>
                </a:solidFill>
                <a:latin typeface="Syne Extra Bold" pitchFamily="34" charset="0"/>
                <a:ea typeface="Syne Extra Bold" pitchFamily="34" charset="-122"/>
                <a:cs typeface="Syne Extra Bold" pitchFamily="34" charset="-120"/>
              </a:rPr>
              <a:t>4</a:t>
            </a:r>
            <a:endParaRPr lang="en-US" sz="2100" dirty="0"/>
          </a:p>
        </p:txBody>
      </p:sp>
      <p:sp>
        <p:nvSpPr>
          <p:cNvPr id="18" name="Text 15"/>
          <p:cNvSpPr/>
          <p:nvPr/>
        </p:nvSpPr>
        <p:spPr>
          <a:xfrm>
            <a:off x="6860977" y="6138148"/>
            <a:ext cx="2253615" cy="281702"/>
          </a:xfrm>
          <a:prstGeom prst="rect">
            <a:avLst/>
          </a:prstGeom>
          <a:noFill/>
          <a:ln/>
        </p:spPr>
        <p:txBody>
          <a:bodyPr wrap="none" lIns="0" tIns="0" rIns="0" bIns="0" rtlCol="0" anchor="t"/>
          <a:lstStyle/>
          <a:p>
            <a:pPr marL="0" indent="0">
              <a:lnSpc>
                <a:spcPts val="2200"/>
              </a:lnSpc>
              <a:buNone/>
            </a:pPr>
            <a:r>
              <a:rPr lang="en-US" sz="1750" b="1" dirty="0">
                <a:solidFill>
                  <a:srgbClr val="D7E5D8"/>
                </a:solidFill>
                <a:latin typeface="Syne Extra Bold" pitchFamily="34" charset="0"/>
                <a:ea typeface="Syne Extra Bold" pitchFamily="34" charset="-122"/>
                <a:cs typeface="Syne Extra Bold" pitchFamily="34" charset="-120"/>
              </a:rPr>
              <a:t>Team Goal</a:t>
            </a:r>
            <a:endParaRPr lang="en-US" sz="1750" dirty="0"/>
          </a:p>
        </p:txBody>
      </p:sp>
      <p:sp>
        <p:nvSpPr>
          <p:cNvPr id="19" name="Text 16"/>
          <p:cNvSpPr/>
          <p:nvPr/>
        </p:nvSpPr>
        <p:spPr>
          <a:xfrm>
            <a:off x="6860977" y="6527959"/>
            <a:ext cx="6980753" cy="1081564"/>
          </a:xfrm>
          <a:prstGeom prst="rect">
            <a:avLst/>
          </a:prstGeom>
          <a:noFill/>
          <a:ln/>
        </p:spPr>
        <p:txBody>
          <a:bodyPr wrap="square" lIns="0" tIns="0" rIns="0" bIns="0" rtlCol="0" anchor="t"/>
          <a:lstStyle/>
          <a:p>
            <a:pPr marL="0" indent="0">
              <a:lnSpc>
                <a:spcPts val="2800"/>
              </a:lnSpc>
              <a:buNone/>
            </a:pPr>
            <a:r>
              <a:rPr lang="en-US" sz="1750" dirty="0">
                <a:solidFill>
                  <a:srgbClr val="D7E5D8"/>
                </a:solidFill>
                <a:latin typeface="Syne" pitchFamily="34" charset="0"/>
                <a:ea typeface="Syne" pitchFamily="34" charset="-122"/>
                <a:cs typeface="Syne" pitchFamily="34" charset="-120"/>
              </a:rPr>
              <a:t>What are the key interrelationships between housing price as dictated by home features and interest rates as well as housing price for California metro area returns over time?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3" name="Text 0"/>
          <p:cNvSpPr/>
          <p:nvPr/>
        </p:nvSpPr>
        <p:spPr>
          <a:xfrm>
            <a:off x="4451390" y="2045256"/>
            <a:ext cx="7365683" cy="708779"/>
          </a:xfrm>
          <a:prstGeom prst="rect">
            <a:avLst/>
          </a:prstGeom>
          <a:noFill/>
          <a:ln/>
        </p:spPr>
        <p:txBody>
          <a:bodyPr wrap="none" lIns="0" tIns="0" rIns="0" bIns="0" rtlCol="0" anchor="t"/>
          <a:lstStyle/>
          <a:p>
            <a:pPr marL="0" indent="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Team Approach</a:t>
            </a:r>
            <a:endParaRPr lang="en-US" sz="4450" dirty="0"/>
          </a:p>
        </p:txBody>
      </p:sp>
      <p:pic>
        <p:nvPicPr>
          <p:cNvPr id="4" name="Image 1" descr="preencoded.png"/>
          <p:cNvPicPr>
            <a:picLocks noChangeAspect="1"/>
          </p:cNvPicPr>
          <p:nvPr/>
        </p:nvPicPr>
        <p:blipFill>
          <a:blip r:embed="rId4"/>
          <a:stretch>
            <a:fillRect/>
          </a:stretch>
        </p:blipFill>
        <p:spPr>
          <a:xfrm>
            <a:off x="4451390" y="3094196"/>
            <a:ext cx="566976" cy="566976"/>
          </a:xfrm>
          <a:prstGeom prst="rect">
            <a:avLst/>
          </a:prstGeom>
        </p:spPr>
      </p:pic>
      <p:sp>
        <p:nvSpPr>
          <p:cNvPr id="5" name="Text 1"/>
          <p:cNvSpPr/>
          <p:nvPr/>
        </p:nvSpPr>
        <p:spPr>
          <a:xfrm>
            <a:off x="4451390" y="3887986"/>
            <a:ext cx="2901553" cy="1062990"/>
          </a:xfrm>
          <a:prstGeom prst="rect">
            <a:avLst/>
          </a:prstGeom>
          <a:noFill/>
          <a:ln/>
        </p:spPr>
        <p:txBody>
          <a:bodyPr wrap="square" lIns="0" tIns="0" rIns="0" bIns="0" rtlCol="0" anchor="t"/>
          <a:lstStyle/>
          <a:p>
            <a:pPr marL="0" indent="0" algn="l">
              <a:lnSpc>
                <a:spcPts val="2750"/>
              </a:lnSpc>
              <a:buNone/>
            </a:pPr>
            <a:r>
              <a:rPr lang="en-US" sz="2200" b="1" dirty="0">
                <a:solidFill>
                  <a:srgbClr val="D7E5D8"/>
                </a:solidFill>
                <a:latin typeface="Syne Extra Bold" pitchFamily="34" charset="0"/>
                <a:ea typeface="Syne Extra Bold" pitchFamily="34" charset="-122"/>
                <a:cs typeface="Syne Extra Bold" pitchFamily="34" charset="-120"/>
              </a:rPr>
              <a:t>Strategic Task Allocation</a:t>
            </a:r>
            <a:endParaRPr lang="en-US" sz="2200" dirty="0"/>
          </a:p>
        </p:txBody>
      </p:sp>
      <p:sp>
        <p:nvSpPr>
          <p:cNvPr id="6" name="Text 2"/>
          <p:cNvSpPr/>
          <p:nvPr/>
        </p:nvSpPr>
        <p:spPr>
          <a:xfrm>
            <a:off x="4451390" y="5087064"/>
            <a:ext cx="2901553" cy="1088708"/>
          </a:xfrm>
          <a:prstGeom prst="rect">
            <a:avLst/>
          </a:prstGeom>
          <a:noFill/>
          <a:ln/>
        </p:spPr>
        <p:txBody>
          <a:bodyPr wrap="square" lIns="0" tIns="0" rIns="0" bIns="0" rtlCol="0" anchor="t"/>
          <a:lstStyle/>
          <a:p>
            <a:pPr marL="0" indent="0" algn="l">
              <a:lnSpc>
                <a:spcPts val="2850"/>
              </a:lnSpc>
              <a:buNone/>
            </a:pPr>
            <a:r>
              <a:rPr lang="en-US" sz="1750" dirty="0">
                <a:solidFill>
                  <a:srgbClr val="D7E5D8"/>
                </a:solidFill>
                <a:latin typeface="Syne" pitchFamily="34" charset="0"/>
                <a:ea typeface="Syne" pitchFamily="34" charset="-122"/>
                <a:cs typeface="Syne" pitchFamily="34" charset="-120"/>
              </a:rPr>
              <a:t>Assigned tasks based on individual strengths to optimize team contributions.</a:t>
            </a:r>
            <a:endParaRPr lang="en-US" sz="1750" dirty="0"/>
          </a:p>
        </p:txBody>
      </p:sp>
      <p:pic>
        <p:nvPicPr>
          <p:cNvPr id="7" name="Image 2" descr="preencoded.png"/>
          <p:cNvPicPr>
            <a:picLocks noChangeAspect="1"/>
          </p:cNvPicPr>
          <p:nvPr/>
        </p:nvPicPr>
        <p:blipFill>
          <a:blip r:embed="rId5"/>
          <a:stretch>
            <a:fillRect/>
          </a:stretch>
        </p:blipFill>
        <p:spPr>
          <a:xfrm>
            <a:off x="7693104" y="3094196"/>
            <a:ext cx="566976" cy="566976"/>
          </a:xfrm>
          <a:prstGeom prst="rect">
            <a:avLst/>
          </a:prstGeom>
        </p:spPr>
      </p:pic>
      <p:sp>
        <p:nvSpPr>
          <p:cNvPr id="8" name="Text 3"/>
          <p:cNvSpPr/>
          <p:nvPr/>
        </p:nvSpPr>
        <p:spPr>
          <a:xfrm>
            <a:off x="7693104" y="3887986"/>
            <a:ext cx="2901672" cy="708660"/>
          </a:xfrm>
          <a:prstGeom prst="rect">
            <a:avLst/>
          </a:prstGeom>
          <a:noFill/>
          <a:ln/>
        </p:spPr>
        <p:txBody>
          <a:bodyPr wrap="square" lIns="0" tIns="0" rIns="0" bIns="0" rtlCol="0" anchor="t"/>
          <a:lstStyle/>
          <a:p>
            <a:pPr marL="0" indent="0" algn="l">
              <a:lnSpc>
                <a:spcPts val="2750"/>
              </a:lnSpc>
              <a:buNone/>
            </a:pPr>
            <a:r>
              <a:rPr lang="en-US" sz="2200" b="1" dirty="0">
                <a:solidFill>
                  <a:srgbClr val="D7E5D8"/>
                </a:solidFill>
                <a:latin typeface="Syne Extra Bold" pitchFamily="34" charset="0"/>
                <a:ea typeface="Syne Extra Bold" pitchFamily="34" charset="-122"/>
                <a:cs typeface="Syne Extra Bold" pitchFamily="34" charset="-120"/>
              </a:rPr>
              <a:t>Organized Workflow</a:t>
            </a:r>
            <a:endParaRPr lang="en-US" sz="2200" dirty="0"/>
          </a:p>
        </p:txBody>
      </p:sp>
      <p:sp>
        <p:nvSpPr>
          <p:cNvPr id="9" name="Text 4"/>
          <p:cNvSpPr/>
          <p:nvPr/>
        </p:nvSpPr>
        <p:spPr>
          <a:xfrm>
            <a:off x="7693104" y="4732734"/>
            <a:ext cx="2901672" cy="1088708"/>
          </a:xfrm>
          <a:prstGeom prst="rect">
            <a:avLst/>
          </a:prstGeom>
          <a:noFill/>
          <a:ln/>
        </p:spPr>
        <p:txBody>
          <a:bodyPr wrap="square" lIns="0" tIns="0" rIns="0" bIns="0" rtlCol="0" anchor="t"/>
          <a:lstStyle/>
          <a:p>
            <a:pPr marL="0" indent="0" algn="l">
              <a:lnSpc>
                <a:spcPts val="2850"/>
              </a:lnSpc>
              <a:buNone/>
            </a:pPr>
            <a:r>
              <a:rPr lang="en-US" sz="1750" dirty="0">
                <a:solidFill>
                  <a:srgbClr val="D7E5D8"/>
                </a:solidFill>
                <a:latin typeface="Syne" pitchFamily="34" charset="0"/>
                <a:ea typeface="Syne" pitchFamily="34" charset="-122"/>
                <a:cs typeface="Syne" pitchFamily="34" charset="-120"/>
              </a:rPr>
              <a:t>Utilized separate notebooks for efficient organization and collaboration.</a:t>
            </a:r>
            <a:endParaRPr lang="en-US" sz="1750" dirty="0"/>
          </a:p>
        </p:txBody>
      </p:sp>
      <p:pic>
        <p:nvPicPr>
          <p:cNvPr id="10" name="Image 3" descr="preencoded.png"/>
          <p:cNvPicPr>
            <a:picLocks noChangeAspect="1"/>
          </p:cNvPicPr>
          <p:nvPr/>
        </p:nvPicPr>
        <p:blipFill>
          <a:blip r:embed="rId6"/>
          <a:stretch>
            <a:fillRect/>
          </a:stretch>
        </p:blipFill>
        <p:spPr>
          <a:xfrm>
            <a:off x="10934938" y="3094196"/>
            <a:ext cx="566976" cy="566976"/>
          </a:xfrm>
          <a:prstGeom prst="rect">
            <a:avLst/>
          </a:prstGeom>
        </p:spPr>
      </p:pic>
      <p:sp>
        <p:nvSpPr>
          <p:cNvPr id="11" name="Text 5"/>
          <p:cNvSpPr/>
          <p:nvPr/>
        </p:nvSpPr>
        <p:spPr>
          <a:xfrm>
            <a:off x="10934938" y="3887986"/>
            <a:ext cx="2901672" cy="708660"/>
          </a:xfrm>
          <a:prstGeom prst="rect">
            <a:avLst/>
          </a:prstGeom>
          <a:noFill/>
          <a:ln/>
        </p:spPr>
        <p:txBody>
          <a:bodyPr wrap="square" lIns="0" tIns="0" rIns="0" bIns="0" rtlCol="0" anchor="t"/>
          <a:lstStyle/>
          <a:p>
            <a:pPr marL="0" indent="0" algn="l">
              <a:lnSpc>
                <a:spcPts val="2750"/>
              </a:lnSpc>
              <a:buNone/>
            </a:pPr>
            <a:r>
              <a:rPr lang="en-US" sz="2200" b="1" dirty="0">
                <a:solidFill>
                  <a:srgbClr val="D7E5D8"/>
                </a:solidFill>
                <a:latin typeface="Syne Extra Bold" pitchFamily="34" charset="0"/>
                <a:ea typeface="Syne Extra Bold" pitchFamily="34" charset="-122"/>
                <a:cs typeface="Syne Extra Bold" pitchFamily="34" charset="-120"/>
              </a:rPr>
              <a:t>Detailed Analysis</a:t>
            </a:r>
            <a:endParaRPr lang="en-US" sz="2200" dirty="0"/>
          </a:p>
        </p:txBody>
      </p:sp>
      <p:sp>
        <p:nvSpPr>
          <p:cNvPr id="12" name="Text 6"/>
          <p:cNvSpPr/>
          <p:nvPr/>
        </p:nvSpPr>
        <p:spPr>
          <a:xfrm>
            <a:off x="10934938" y="4732734"/>
            <a:ext cx="2901672" cy="1451610"/>
          </a:xfrm>
          <a:prstGeom prst="rect">
            <a:avLst/>
          </a:prstGeom>
          <a:noFill/>
          <a:ln/>
        </p:spPr>
        <p:txBody>
          <a:bodyPr wrap="square" lIns="0" tIns="0" rIns="0" bIns="0" rtlCol="0" anchor="t"/>
          <a:lstStyle/>
          <a:p>
            <a:pPr marL="0" indent="0" algn="l">
              <a:lnSpc>
                <a:spcPts val="2850"/>
              </a:lnSpc>
              <a:buNone/>
            </a:pPr>
            <a:r>
              <a:rPr lang="en-US" sz="1750" dirty="0">
                <a:solidFill>
                  <a:srgbClr val="D7E5D8"/>
                </a:solidFill>
                <a:latin typeface="Syne" pitchFamily="34" charset="0"/>
                <a:ea typeface="Syne" pitchFamily="34" charset="-122"/>
                <a:cs typeface="Syne" pitchFamily="34" charset="-120"/>
              </a:rPr>
              <a:t>Examined data-analysis techniques and modeling thoroughly, fostering diverse perspectives.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1396722"/>
          </a:xfrm>
          <a:prstGeom prst="rect">
            <a:avLst/>
          </a:prstGeom>
        </p:spPr>
      </p:pic>
      <p:sp>
        <p:nvSpPr>
          <p:cNvPr id="3" name="Text 0"/>
          <p:cNvSpPr/>
          <p:nvPr/>
        </p:nvSpPr>
        <p:spPr>
          <a:xfrm>
            <a:off x="601623" y="1869400"/>
            <a:ext cx="10996136" cy="349091"/>
          </a:xfrm>
          <a:prstGeom prst="rect">
            <a:avLst/>
          </a:prstGeom>
          <a:noFill/>
          <a:ln/>
        </p:spPr>
        <p:txBody>
          <a:bodyPr wrap="none" lIns="0" tIns="0" rIns="0" bIns="0" rtlCol="0" anchor="t"/>
          <a:lstStyle/>
          <a:p>
            <a:pPr marL="0" indent="0">
              <a:lnSpc>
                <a:spcPts val="2700"/>
              </a:lnSpc>
              <a:buNone/>
            </a:pPr>
            <a:r>
              <a:rPr lang="en-US" sz="2150" b="1" dirty="0">
                <a:solidFill>
                  <a:srgbClr val="F0F4F1"/>
                </a:solidFill>
                <a:latin typeface="Syne Extra Bold" pitchFamily="34" charset="0"/>
                <a:ea typeface="Syne Extra Bold" pitchFamily="34" charset="-122"/>
                <a:cs typeface="Syne Extra Bold" pitchFamily="34" charset="-120"/>
              </a:rPr>
              <a:t>Housing Price Prediction with Zillow Data Analysis</a:t>
            </a:r>
            <a:endParaRPr lang="en-US" sz="2150" dirty="0"/>
          </a:p>
        </p:txBody>
      </p:sp>
      <p:sp>
        <p:nvSpPr>
          <p:cNvPr id="4" name="Text 1"/>
          <p:cNvSpPr/>
          <p:nvPr/>
        </p:nvSpPr>
        <p:spPr>
          <a:xfrm>
            <a:off x="601623" y="2486501"/>
            <a:ext cx="6577370" cy="223361"/>
          </a:xfrm>
          <a:prstGeom prst="rect">
            <a:avLst/>
          </a:prstGeom>
          <a:noFill/>
          <a:ln/>
        </p:spPr>
        <p:txBody>
          <a:bodyPr wrap="none" lIns="0" tIns="0" rIns="0" bIns="0" rtlCol="0" anchor="t"/>
          <a:lstStyle/>
          <a:p>
            <a:pPr marL="0" indent="0">
              <a:lnSpc>
                <a:spcPts val="1750"/>
              </a:lnSpc>
              <a:buNone/>
            </a:pPr>
            <a:r>
              <a:rPr lang="en-US" sz="1750" dirty="0">
                <a:solidFill>
                  <a:srgbClr val="D7E5D8"/>
                </a:solidFill>
                <a:latin typeface="Syne" pitchFamily="34" charset="0"/>
                <a:ea typeface="Syne" pitchFamily="34" charset="-122"/>
                <a:cs typeface="Syne" pitchFamily="34" charset="-120"/>
              </a:rPr>
              <a:t>Data Pre-Processing</a:t>
            </a:r>
            <a:endParaRPr lang="en-US" sz="1750" dirty="0"/>
          </a:p>
        </p:txBody>
      </p:sp>
      <p:sp>
        <p:nvSpPr>
          <p:cNvPr id="5" name="Text 2"/>
          <p:cNvSpPr/>
          <p:nvPr/>
        </p:nvSpPr>
        <p:spPr>
          <a:xfrm>
            <a:off x="601623" y="2810351"/>
            <a:ext cx="6577370" cy="223361"/>
          </a:xfrm>
          <a:prstGeom prst="rect">
            <a:avLst/>
          </a:prstGeom>
          <a:noFill/>
          <a:ln/>
        </p:spPr>
        <p:txBody>
          <a:bodyPr wrap="none" lIns="0" tIns="0" rIns="0" bIns="0" rtlCol="0" anchor="t"/>
          <a:lstStyle/>
          <a:p>
            <a:pPr marL="342900" indent="-342900">
              <a:lnSpc>
                <a:spcPts val="1400"/>
              </a:lnSpc>
              <a:buSzPct val="100000"/>
              <a:buChar char="•"/>
            </a:pPr>
            <a:r>
              <a:rPr lang="en-US" sz="1500" dirty="0">
                <a:solidFill>
                  <a:srgbClr val="D7E5D8"/>
                </a:solidFill>
                <a:latin typeface="Syne" pitchFamily="34" charset="0"/>
                <a:ea typeface="Syne" pitchFamily="34" charset="-122"/>
                <a:cs typeface="Syne" pitchFamily="34" charset="-120"/>
              </a:rPr>
              <a:t>Utilized NumPy and Pandas for data manipulation</a:t>
            </a:r>
            <a:endParaRPr lang="en-US" sz="1500" dirty="0"/>
          </a:p>
        </p:txBody>
      </p:sp>
      <p:sp>
        <p:nvSpPr>
          <p:cNvPr id="6" name="Text 3"/>
          <p:cNvSpPr/>
          <p:nvPr/>
        </p:nvSpPr>
        <p:spPr>
          <a:xfrm>
            <a:off x="601623" y="3072765"/>
            <a:ext cx="6577370" cy="223361"/>
          </a:xfrm>
          <a:prstGeom prst="rect">
            <a:avLst/>
          </a:prstGeom>
          <a:noFill/>
          <a:ln/>
        </p:spPr>
        <p:txBody>
          <a:bodyPr wrap="none" lIns="0" tIns="0" rIns="0" bIns="0" rtlCol="0" anchor="t"/>
          <a:lstStyle/>
          <a:p>
            <a:pPr marL="342900" indent="-342900">
              <a:lnSpc>
                <a:spcPts val="1400"/>
              </a:lnSpc>
              <a:buSzPct val="100000"/>
              <a:buChar char="•"/>
            </a:pPr>
            <a:r>
              <a:rPr lang="en-US" sz="1500" dirty="0">
                <a:solidFill>
                  <a:srgbClr val="D7E5D8"/>
                </a:solidFill>
                <a:latin typeface="Syne" pitchFamily="34" charset="0"/>
                <a:ea typeface="Syne" pitchFamily="34" charset="-122"/>
                <a:cs typeface="Syne" pitchFamily="34" charset="-120"/>
              </a:rPr>
              <a:t>Used Matplotlib for visualization</a:t>
            </a:r>
            <a:endParaRPr lang="en-US" sz="1500" dirty="0"/>
          </a:p>
        </p:txBody>
      </p:sp>
      <p:sp>
        <p:nvSpPr>
          <p:cNvPr id="7" name="Text 4"/>
          <p:cNvSpPr/>
          <p:nvPr/>
        </p:nvSpPr>
        <p:spPr>
          <a:xfrm>
            <a:off x="601623" y="3335179"/>
            <a:ext cx="6577370" cy="223361"/>
          </a:xfrm>
          <a:prstGeom prst="rect">
            <a:avLst/>
          </a:prstGeom>
          <a:noFill/>
          <a:ln/>
        </p:spPr>
        <p:txBody>
          <a:bodyPr wrap="none" lIns="0" tIns="0" rIns="0" bIns="0" rtlCol="0" anchor="t"/>
          <a:lstStyle/>
          <a:p>
            <a:pPr marL="342900" indent="-342900">
              <a:lnSpc>
                <a:spcPts val="1400"/>
              </a:lnSpc>
              <a:buSzPct val="100000"/>
              <a:buChar char="•"/>
            </a:pPr>
            <a:r>
              <a:rPr lang="en-US" sz="1500" dirty="0">
                <a:solidFill>
                  <a:srgbClr val="D7E5D8"/>
                </a:solidFill>
                <a:latin typeface="Syne" pitchFamily="34" charset="0"/>
                <a:ea typeface="Syne" pitchFamily="34" charset="-122"/>
                <a:cs typeface="Syne" pitchFamily="34" charset="-120"/>
              </a:rPr>
              <a:t>Applied data melting for reshaping datasets</a:t>
            </a:r>
            <a:endParaRPr lang="en-US" sz="1500" dirty="0"/>
          </a:p>
        </p:txBody>
      </p:sp>
      <p:sp>
        <p:nvSpPr>
          <p:cNvPr id="8" name="Text 5"/>
          <p:cNvSpPr/>
          <p:nvPr/>
        </p:nvSpPr>
        <p:spPr>
          <a:xfrm>
            <a:off x="601623" y="3597593"/>
            <a:ext cx="6577370" cy="223361"/>
          </a:xfrm>
          <a:prstGeom prst="rect">
            <a:avLst/>
          </a:prstGeom>
          <a:noFill/>
          <a:ln/>
        </p:spPr>
        <p:txBody>
          <a:bodyPr wrap="none" lIns="0" tIns="0" rIns="0" bIns="0" rtlCol="0" anchor="t"/>
          <a:lstStyle/>
          <a:p>
            <a:pPr marL="342900" indent="-342900">
              <a:lnSpc>
                <a:spcPts val="1400"/>
              </a:lnSpc>
              <a:buSzPct val="100000"/>
              <a:buChar char="•"/>
            </a:pPr>
            <a:r>
              <a:rPr lang="en-US" sz="1500" dirty="0">
                <a:solidFill>
                  <a:srgbClr val="D7E5D8"/>
                </a:solidFill>
                <a:latin typeface="Syne" pitchFamily="34" charset="0"/>
                <a:ea typeface="Syne" pitchFamily="34" charset="-122"/>
                <a:cs typeface="Syne" pitchFamily="34" charset="-120"/>
              </a:rPr>
              <a:t>Excluded metro areas with high p-values</a:t>
            </a:r>
            <a:endParaRPr lang="en-US" sz="1500" dirty="0"/>
          </a:p>
        </p:txBody>
      </p:sp>
      <p:sp>
        <p:nvSpPr>
          <p:cNvPr id="9" name="Text 6"/>
          <p:cNvSpPr/>
          <p:nvPr/>
        </p:nvSpPr>
        <p:spPr>
          <a:xfrm>
            <a:off x="601623" y="3860006"/>
            <a:ext cx="6577370" cy="223361"/>
          </a:xfrm>
          <a:prstGeom prst="rect">
            <a:avLst/>
          </a:prstGeom>
          <a:noFill/>
          <a:ln/>
        </p:spPr>
        <p:txBody>
          <a:bodyPr wrap="none" lIns="0" tIns="0" rIns="0" bIns="0" rtlCol="0" anchor="t"/>
          <a:lstStyle/>
          <a:p>
            <a:pPr marL="342900" indent="-342900">
              <a:lnSpc>
                <a:spcPts val="1400"/>
              </a:lnSpc>
              <a:buSzPct val="100000"/>
              <a:buChar char="•"/>
            </a:pPr>
            <a:r>
              <a:rPr lang="en-US" sz="1500" dirty="0">
                <a:solidFill>
                  <a:srgbClr val="D7E5D8"/>
                </a:solidFill>
                <a:latin typeface="Syne" pitchFamily="34" charset="0"/>
                <a:ea typeface="Syne" pitchFamily="34" charset="-122"/>
                <a:cs typeface="Syne" pitchFamily="34" charset="-120"/>
              </a:rPr>
              <a:t>Incorporated time series analysis for temporal trends</a:t>
            </a:r>
            <a:endParaRPr lang="en-US" sz="1500" dirty="0"/>
          </a:p>
        </p:txBody>
      </p:sp>
      <p:sp>
        <p:nvSpPr>
          <p:cNvPr id="10" name="Text 7"/>
          <p:cNvSpPr/>
          <p:nvPr/>
        </p:nvSpPr>
        <p:spPr>
          <a:xfrm>
            <a:off x="7459027" y="2486501"/>
            <a:ext cx="6577370" cy="223361"/>
          </a:xfrm>
          <a:prstGeom prst="rect">
            <a:avLst/>
          </a:prstGeom>
          <a:noFill/>
          <a:ln/>
        </p:spPr>
        <p:txBody>
          <a:bodyPr wrap="none" lIns="0" tIns="0" rIns="0" bIns="0" rtlCol="0" anchor="t"/>
          <a:lstStyle/>
          <a:p>
            <a:pPr marL="0" indent="0">
              <a:lnSpc>
                <a:spcPts val="1750"/>
              </a:lnSpc>
              <a:buNone/>
            </a:pPr>
            <a:r>
              <a:rPr lang="en-US" sz="1750" dirty="0">
                <a:solidFill>
                  <a:srgbClr val="D7E5D8"/>
                </a:solidFill>
                <a:latin typeface="Syne" pitchFamily="34" charset="0"/>
                <a:ea typeface="Syne" pitchFamily="34" charset="-122"/>
                <a:cs typeface="Syne" pitchFamily="34" charset="-120"/>
              </a:rPr>
              <a:t>Model Training</a:t>
            </a:r>
            <a:endParaRPr lang="en-US" sz="1750" dirty="0"/>
          </a:p>
        </p:txBody>
      </p:sp>
      <p:sp>
        <p:nvSpPr>
          <p:cNvPr id="11" name="Text 8"/>
          <p:cNvSpPr/>
          <p:nvPr/>
        </p:nvSpPr>
        <p:spPr>
          <a:xfrm>
            <a:off x="7459027" y="2810351"/>
            <a:ext cx="6577370" cy="446723"/>
          </a:xfrm>
          <a:prstGeom prst="rect">
            <a:avLst/>
          </a:prstGeom>
          <a:noFill/>
          <a:ln/>
        </p:spPr>
        <p:txBody>
          <a:bodyPr wrap="square" lIns="0" tIns="0" rIns="0" bIns="0" rtlCol="0" anchor="t"/>
          <a:lstStyle/>
          <a:p>
            <a:pPr marL="342900" indent="-342900">
              <a:buSzPct val="100000"/>
              <a:buChar char="•"/>
            </a:pPr>
            <a:r>
              <a:rPr lang="en-US" sz="1500" dirty="0">
                <a:solidFill>
                  <a:srgbClr val="D7E5D8"/>
                </a:solidFill>
                <a:latin typeface="Syne" pitchFamily="34" charset="0"/>
                <a:ea typeface="Syne" pitchFamily="34" charset="-122"/>
                <a:cs typeface="Syne" pitchFamily="34" charset="-120"/>
              </a:rPr>
              <a:t>We used ARIMA and SARIMA models for housing price prediction. Comparing both models improved prediction accuracy and robustness.</a:t>
            </a:r>
            <a:endParaRPr lang="en-US" sz="1500" dirty="0"/>
          </a:p>
        </p:txBody>
      </p:sp>
      <p:sp>
        <p:nvSpPr>
          <p:cNvPr id="12" name="Text 9"/>
          <p:cNvSpPr/>
          <p:nvPr/>
        </p:nvSpPr>
        <p:spPr>
          <a:xfrm>
            <a:off x="7459027" y="3357563"/>
            <a:ext cx="6577370" cy="223361"/>
          </a:xfrm>
          <a:prstGeom prst="rect">
            <a:avLst/>
          </a:prstGeom>
          <a:noFill/>
          <a:ln/>
        </p:spPr>
        <p:txBody>
          <a:bodyPr wrap="none" lIns="0" tIns="0" rIns="0" bIns="0" rtlCol="0" anchor="t"/>
          <a:lstStyle/>
          <a:p>
            <a:pPr marL="0" indent="0">
              <a:lnSpc>
                <a:spcPts val="1750"/>
              </a:lnSpc>
              <a:buNone/>
            </a:pPr>
            <a:r>
              <a:rPr lang="en-US" sz="1750" dirty="0">
                <a:solidFill>
                  <a:srgbClr val="D7E5D8"/>
                </a:solidFill>
                <a:latin typeface="Syne" pitchFamily="34" charset="0"/>
                <a:ea typeface="Syne" pitchFamily="34" charset="-122"/>
                <a:cs typeface="Syne" pitchFamily="34" charset="-120"/>
              </a:rPr>
              <a:t>Results</a:t>
            </a:r>
            <a:endParaRPr lang="en-US" sz="1750" dirty="0"/>
          </a:p>
        </p:txBody>
      </p:sp>
      <p:sp>
        <p:nvSpPr>
          <p:cNvPr id="13" name="Text 10"/>
          <p:cNvSpPr/>
          <p:nvPr/>
        </p:nvSpPr>
        <p:spPr>
          <a:xfrm>
            <a:off x="7459027" y="3681413"/>
            <a:ext cx="6577370" cy="223361"/>
          </a:xfrm>
          <a:prstGeom prst="rect">
            <a:avLst/>
          </a:prstGeom>
          <a:noFill/>
          <a:ln/>
        </p:spPr>
        <p:txBody>
          <a:bodyPr wrap="none" lIns="0" tIns="0" rIns="0" bIns="0" rtlCol="0" anchor="t"/>
          <a:lstStyle/>
          <a:p>
            <a:pPr marL="342900" indent="-342900">
              <a:lnSpc>
                <a:spcPts val="1400"/>
              </a:lnSpc>
              <a:buSzPct val="100000"/>
              <a:buChar char="•"/>
            </a:pPr>
            <a:r>
              <a:rPr lang="en-US" sz="1500" dirty="0">
                <a:solidFill>
                  <a:srgbClr val="D7E5D8"/>
                </a:solidFill>
                <a:latin typeface="Syne" pitchFamily="34" charset="0"/>
                <a:ea typeface="Syne" pitchFamily="34" charset="-122"/>
                <a:cs typeface="Syne" pitchFamily="34" charset="-120"/>
              </a:rPr>
              <a:t>ARIMA model: 90% ROI accuracy; 10% off observed values</a:t>
            </a:r>
            <a:endParaRPr lang="en-US" sz="1500" dirty="0"/>
          </a:p>
        </p:txBody>
      </p:sp>
      <p:sp>
        <p:nvSpPr>
          <p:cNvPr id="14" name="Text 11"/>
          <p:cNvSpPr/>
          <p:nvPr/>
        </p:nvSpPr>
        <p:spPr>
          <a:xfrm>
            <a:off x="7459027" y="3943826"/>
            <a:ext cx="6577370" cy="223361"/>
          </a:xfrm>
          <a:prstGeom prst="rect">
            <a:avLst/>
          </a:prstGeom>
          <a:noFill/>
          <a:ln/>
        </p:spPr>
        <p:txBody>
          <a:bodyPr wrap="none" lIns="0" tIns="0" rIns="0" bIns="0" rtlCol="0" anchor="t"/>
          <a:lstStyle/>
          <a:p>
            <a:pPr marL="342900" indent="-342900">
              <a:lnSpc>
                <a:spcPts val="1400"/>
              </a:lnSpc>
              <a:buSzPct val="100000"/>
              <a:buChar char="•"/>
            </a:pPr>
            <a:r>
              <a:rPr lang="en-US" sz="1500" dirty="0">
                <a:solidFill>
                  <a:srgbClr val="D7E5D8"/>
                </a:solidFill>
                <a:latin typeface="Syne" pitchFamily="34" charset="0"/>
                <a:ea typeface="Syne" pitchFamily="34" charset="-122"/>
                <a:cs typeface="Syne" pitchFamily="34" charset="-120"/>
              </a:rPr>
              <a:t>SARIMA model: 85% ROI accuracy; 15% off observed values</a:t>
            </a:r>
            <a:endParaRPr lang="en-US" sz="1500" dirty="0"/>
          </a:p>
        </p:txBody>
      </p:sp>
      <p:pic>
        <p:nvPicPr>
          <p:cNvPr id="15" name="Image 1" descr="preencoded.png"/>
          <p:cNvPicPr>
            <a:picLocks noChangeAspect="1"/>
          </p:cNvPicPr>
          <p:nvPr/>
        </p:nvPicPr>
        <p:blipFill>
          <a:blip r:embed="rId4"/>
          <a:stretch>
            <a:fillRect/>
          </a:stretch>
        </p:blipFill>
        <p:spPr>
          <a:xfrm>
            <a:off x="1957507" y="4457462"/>
            <a:ext cx="2632591" cy="3206591"/>
          </a:xfrm>
          <a:prstGeom prst="rect">
            <a:avLst/>
          </a:prstGeom>
        </p:spPr>
      </p:pic>
      <p:pic>
        <p:nvPicPr>
          <p:cNvPr id="16" name="Image 2" descr="preencoded.png"/>
          <p:cNvPicPr>
            <a:picLocks noChangeAspect="1"/>
          </p:cNvPicPr>
          <p:nvPr/>
        </p:nvPicPr>
        <p:blipFill>
          <a:blip r:embed="rId5"/>
          <a:stretch>
            <a:fillRect/>
          </a:stretch>
        </p:blipFill>
        <p:spPr>
          <a:xfrm>
            <a:off x="7459027" y="4457462"/>
            <a:ext cx="5526196" cy="2733875"/>
          </a:xfrm>
          <a:prstGeom prst="rect">
            <a:avLst/>
          </a:prstGeom>
        </p:spPr>
      </p:pic>
      <p:sp>
        <p:nvSpPr>
          <p:cNvPr id="17" name="Text 12"/>
          <p:cNvSpPr/>
          <p:nvPr/>
        </p:nvSpPr>
        <p:spPr>
          <a:xfrm>
            <a:off x="6226016" y="6420922"/>
            <a:ext cx="7810262" cy="178594"/>
          </a:xfrm>
          <a:prstGeom prst="rect">
            <a:avLst/>
          </a:prstGeom>
          <a:noFill/>
          <a:ln/>
        </p:spPr>
        <p:txBody>
          <a:bodyPr wrap="none" lIns="0" tIns="0" rIns="0" bIns="0" rtlCol="0" anchor="t"/>
          <a:lstStyle/>
          <a:p>
            <a:pPr marL="0" indent="0">
              <a:lnSpc>
                <a:spcPts val="1400"/>
              </a:lnSpc>
              <a:buNone/>
            </a:pPr>
            <a:endParaRPr lang="en-US" sz="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999053"/>
            <a:ext cx="7334607" cy="460772"/>
          </a:xfrm>
          <a:prstGeom prst="rect">
            <a:avLst/>
          </a:prstGeom>
          <a:noFill/>
          <a:ln/>
        </p:spPr>
        <p:txBody>
          <a:bodyPr wrap="none" lIns="0" tIns="0" rIns="0" bIns="0" rtlCol="0" anchor="t"/>
          <a:lstStyle/>
          <a:p>
            <a:pPr marL="0" indent="0">
              <a:lnSpc>
                <a:spcPts val="3600"/>
              </a:lnSpc>
              <a:buNone/>
            </a:pPr>
            <a:r>
              <a:rPr lang="en-US" sz="2900" b="1" dirty="0">
                <a:solidFill>
                  <a:srgbClr val="F0F4F1"/>
                </a:solidFill>
                <a:latin typeface="Syne Extra Bold" pitchFamily="34" charset="0"/>
                <a:ea typeface="Syne Extra Bold" pitchFamily="34" charset="-122"/>
                <a:cs typeface="Syne Extra Bold" pitchFamily="34" charset="-120"/>
              </a:rPr>
              <a:t>Housing Feature Analysis</a:t>
            </a:r>
            <a:endParaRPr lang="en-US" sz="2900" dirty="0"/>
          </a:p>
        </p:txBody>
      </p:sp>
      <p:sp>
        <p:nvSpPr>
          <p:cNvPr id="4" name="Shape 1"/>
          <p:cNvSpPr/>
          <p:nvPr/>
        </p:nvSpPr>
        <p:spPr>
          <a:xfrm>
            <a:off x="1007269" y="1680924"/>
            <a:ext cx="15240" cy="5549503"/>
          </a:xfrm>
          <a:prstGeom prst="roundRect">
            <a:avLst>
              <a:gd name="adj" fmla="val 406325"/>
            </a:avLst>
          </a:prstGeom>
          <a:solidFill>
            <a:srgbClr val="6D9121"/>
          </a:solidFill>
          <a:ln/>
        </p:spPr>
        <p:txBody>
          <a:bodyPr/>
          <a:lstStyle/>
          <a:p>
            <a:endParaRPr lang="en-US"/>
          </a:p>
        </p:txBody>
      </p:sp>
      <p:sp>
        <p:nvSpPr>
          <p:cNvPr id="5" name="Shape 2"/>
          <p:cNvSpPr/>
          <p:nvPr/>
        </p:nvSpPr>
        <p:spPr>
          <a:xfrm>
            <a:off x="1165503" y="2005013"/>
            <a:ext cx="516017" cy="15240"/>
          </a:xfrm>
          <a:prstGeom prst="roundRect">
            <a:avLst>
              <a:gd name="adj" fmla="val 406325"/>
            </a:avLst>
          </a:prstGeom>
          <a:solidFill>
            <a:srgbClr val="6D9121"/>
          </a:solidFill>
          <a:ln/>
        </p:spPr>
        <p:txBody>
          <a:bodyPr/>
          <a:lstStyle/>
          <a:p>
            <a:endParaRPr lang="en-US"/>
          </a:p>
        </p:txBody>
      </p:sp>
      <p:sp>
        <p:nvSpPr>
          <p:cNvPr id="6" name="Shape 3"/>
          <p:cNvSpPr/>
          <p:nvPr/>
        </p:nvSpPr>
        <p:spPr>
          <a:xfrm>
            <a:off x="849035" y="1846778"/>
            <a:ext cx="331708" cy="331708"/>
          </a:xfrm>
          <a:prstGeom prst="roundRect">
            <a:avLst>
              <a:gd name="adj" fmla="val 18668"/>
            </a:avLst>
          </a:prstGeom>
          <a:solidFill>
            <a:srgbClr val="547808"/>
          </a:solidFill>
          <a:ln w="7620">
            <a:solidFill>
              <a:srgbClr val="6D9121"/>
            </a:solidFill>
            <a:prstDash val="solid"/>
          </a:ln>
        </p:spPr>
        <p:txBody>
          <a:bodyPr/>
          <a:lstStyle/>
          <a:p>
            <a:endParaRPr lang="en-US"/>
          </a:p>
        </p:txBody>
      </p:sp>
      <p:sp>
        <p:nvSpPr>
          <p:cNvPr id="7" name="Text 4"/>
          <p:cNvSpPr/>
          <p:nvPr/>
        </p:nvSpPr>
        <p:spPr>
          <a:xfrm>
            <a:off x="956310" y="1902023"/>
            <a:ext cx="117038" cy="221099"/>
          </a:xfrm>
          <a:prstGeom prst="rect">
            <a:avLst/>
          </a:prstGeom>
          <a:noFill/>
          <a:ln/>
        </p:spPr>
        <p:txBody>
          <a:bodyPr wrap="none" lIns="0" tIns="0" rIns="0" bIns="0" rtlCol="0" anchor="t"/>
          <a:lstStyle/>
          <a:p>
            <a:pPr marL="0" indent="0" algn="ctr">
              <a:lnSpc>
                <a:spcPts val="1700"/>
              </a:lnSpc>
              <a:buNone/>
            </a:pPr>
            <a:r>
              <a:rPr lang="en-US" sz="1700" b="1" dirty="0">
                <a:solidFill>
                  <a:srgbClr val="FFFFFF"/>
                </a:solidFill>
                <a:latin typeface="Syne Extra Bold" pitchFamily="34" charset="0"/>
                <a:ea typeface="Syne Extra Bold" pitchFamily="34" charset="-122"/>
                <a:cs typeface="Syne Extra Bold" pitchFamily="34" charset="-120"/>
              </a:rPr>
              <a:t>1</a:t>
            </a:r>
            <a:endParaRPr lang="en-US" sz="1700" dirty="0"/>
          </a:p>
        </p:txBody>
      </p:sp>
      <p:sp>
        <p:nvSpPr>
          <p:cNvPr id="8" name="Text 5"/>
          <p:cNvSpPr/>
          <p:nvPr/>
        </p:nvSpPr>
        <p:spPr>
          <a:xfrm>
            <a:off x="1825704" y="1828324"/>
            <a:ext cx="3029783" cy="230386"/>
          </a:xfrm>
          <a:prstGeom prst="rect">
            <a:avLst/>
          </a:prstGeom>
          <a:noFill/>
          <a:ln/>
        </p:spPr>
        <p:txBody>
          <a:bodyPr wrap="none" lIns="0" tIns="0" rIns="0" bIns="0" rtlCol="0" anchor="t"/>
          <a:lstStyle/>
          <a:p>
            <a:pPr marL="0" indent="0" algn="l">
              <a:lnSpc>
                <a:spcPts val="1800"/>
              </a:lnSpc>
              <a:buNone/>
            </a:pPr>
            <a:r>
              <a:rPr lang="en-US" sz="1450" b="1" dirty="0">
                <a:solidFill>
                  <a:srgbClr val="D7E5D8"/>
                </a:solidFill>
                <a:latin typeface="Syne Extra Bold" pitchFamily="34" charset="0"/>
                <a:ea typeface="Syne Extra Bold" pitchFamily="34" charset="-122"/>
                <a:cs typeface="Syne Extra Bold" pitchFamily="34" charset="-120"/>
              </a:rPr>
              <a:t>Data Pre-Processing</a:t>
            </a:r>
            <a:endParaRPr lang="en-US" sz="1450" dirty="0"/>
          </a:p>
        </p:txBody>
      </p:sp>
      <p:sp>
        <p:nvSpPr>
          <p:cNvPr id="9" name="Text 6"/>
          <p:cNvSpPr/>
          <p:nvPr/>
        </p:nvSpPr>
        <p:spPr>
          <a:xfrm>
            <a:off x="1825704" y="2147054"/>
            <a:ext cx="6524506" cy="884396"/>
          </a:xfrm>
          <a:prstGeom prst="rect">
            <a:avLst/>
          </a:prstGeom>
          <a:noFill/>
          <a:ln/>
        </p:spPr>
        <p:txBody>
          <a:bodyPr wrap="square" lIns="0" tIns="0" rIns="0" bIns="0" rtlCol="0" anchor="t"/>
          <a:lstStyle/>
          <a:p>
            <a:pPr marL="0" indent="0" algn="l">
              <a:lnSpc>
                <a:spcPts val="2300"/>
              </a:lnSpc>
              <a:buNone/>
            </a:pPr>
            <a:r>
              <a:rPr lang="en-US" sz="1450" dirty="0">
                <a:solidFill>
                  <a:srgbClr val="D7E5D8"/>
                </a:solidFill>
                <a:latin typeface="Syne" pitchFamily="34" charset="0"/>
                <a:ea typeface="Syne" pitchFamily="34" charset="-122"/>
                <a:cs typeface="Syne" pitchFamily="34" charset="-120"/>
              </a:rPr>
              <a:t>Removed outliers from key features, used heatmaps to identify impactful variables, and split data: 80% training, 20% testing. Standardized values with StandardScaler.</a:t>
            </a:r>
            <a:endParaRPr lang="en-US" sz="1450" dirty="0"/>
          </a:p>
        </p:txBody>
      </p:sp>
      <p:sp>
        <p:nvSpPr>
          <p:cNvPr id="10" name="Shape 7"/>
          <p:cNvSpPr/>
          <p:nvPr/>
        </p:nvSpPr>
        <p:spPr>
          <a:xfrm>
            <a:off x="1165503" y="3650337"/>
            <a:ext cx="516017" cy="15240"/>
          </a:xfrm>
          <a:prstGeom prst="roundRect">
            <a:avLst>
              <a:gd name="adj" fmla="val 406325"/>
            </a:avLst>
          </a:prstGeom>
          <a:solidFill>
            <a:srgbClr val="6D9121"/>
          </a:solidFill>
          <a:ln/>
        </p:spPr>
        <p:txBody>
          <a:bodyPr/>
          <a:lstStyle/>
          <a:p>
            <a:endParaRPr lang="en-US"/>
          </a:p>
        </p:txBody>
      </p:sp>
      <p:sp>
        <p:nvSpPr>
          <p:cNvPr id="11" name="Shape 8"/>
          <p:cNvSpPr/>
          <p:nvPr/>
        </p:nvSpPr>
        <p:spPr>
          <a:xfrm>
            <a:off x="849035" y="3492103"/>
            <a:ext cx="331708" cy="331708"/>
          </a:xfrm>
          <a:prstGeom prst="roundRect">
            <a:avLst>
              <a:gd name="adj" fmla="val 18668"/>
            </a:avLst>
          </a:prstGeom>
          <a:solidFill>
            <a:srgbClr val="547808"/>
          </a:solidFill>
          <a:ln w="7620">
            <a:solidFill>
              <a:srgbClr val="6D9121"/>
            </a:solidFill>
            <a:prstDash val="solid"/>
          </a:ln>
        </p:spPr>
        <p:txBody>
          <a:bodyPr/>
          <a:lstStyle/>
          <a:p>
            <a:endParaRPr lang="en-US"/>
          </a:p>
        </p:txBody>
      </p:sp>
      <p:sp>
        <p:nvSpPr>
          <p:cNvPr id="12" name="Text 9"/>
          <p:cNvSpPr/>
          <p:nvPr/>
        </p:nvSpPr>
        <p:spPr>
          <a:xfrm>
            <a:off x="903923" y="3547348"/>
            <a:ext cx="221813" cy="221099"/>
          </a:xfrm>
          <a:prstGeom prst="rect">
            <a:avLst/>
          </a:prstGeom>
          <a:noFill/>
          <a:ln/>
        </p:spPr>
        <p:txBody>
          <a:bodyPr wrap="none" lIns="0" tIns="0" rIns="0" bIns="0" rtlCol="0" anchor="t"/>
          <a:lstStyle/>
          <a:p>
            <a:pPr marL="0" indent="0" algn="ctr">
              <a:lnSpc>
                <a:spcPts val="1700"/>
              </a:lnSpc>
              <a:buNone/>
            </a:pPr>
            <a:r>
              <a:rPr lang="en-US" sz="1700" b="1" dirty="0">
                <a:solidFill>
                  <a:srgbClr val="FFFFFF"/>
                </a:solidFill>
                <a:latin typeface="Syne Extra Bold" pitchFamily="34" charset="0"/>
                <a:ea typeface="Syne Extra Bold" pitchFamily="34" charset="-122"/>
                <a:cs typeface="Syne Extra Bold" pitchFamily="34" charset="-120"/>
              </a:rPr>
              <a:t>2</a:t>
            </a:r>
            <a:endParaRPr lang="en-US" sz="1700" dirty="0"/>
          </a:p>
        </p:txBody>
      </p:sp>
      <p:sp>
        <p:nvSpPr>
          <p:cNvPr id="13" name="Text 10"/>
          <p:cNvSpPr/>
          <p:nvPr/>
        </p:nvSpPr>
        <p:spPr>
          <a:xfrm>
            <a:off x="1825704" y="3473648"/>
            <a:ext cx="2161937" cy="230386"/>
          </a:xfrm>
          <a:prstGeom prst="rect">
            <a:avLst/>
          </a:prstGeom>
          <a:noFill/>
          <a:ln/>
        </p:spPr>
        <p:txBody>
          <a:bodyPr wrap="none" lIns="0" tIns="0" rIns="0" bIns="0" rtlCol="0" anchor="t"/>
          <a:lstStyle/>
          <a:p>
            <a:pPr marL="0" indent="0" algn="l">
              <a:lnSpc>
                <a:spcPts val="1800"/>
              </a:lnSpc>
              <a:buNone/>
            </a:pPr>
            <a:r>
              <a:rPr lang="en-US" sz="1450" b="1" dirty="0">
                <a:solidFill>
                  <a:srgbClr val="D7E5D8"/>
                </a:solidFill>
                <a:latin typeface="Syne Extra Bold" pitchFamily="34" charset="0"/>
                <a:ea typeface="Syne Extra Bold" pitchFamily="34" charset="-122"/>
                <a:cs typeface="Syne Extra Bold" pitchFamily="34" charset="-120"/>
              </a:rPr>
              <a:t>Model Training</a:t>
            </a:r>
            <a:endParaRPr lang="en-US" sz="1450" dirty="0"/>
          </a:p>
        </p:txBody>
      </p:sp>
      <p:sp>
        <p:nvSpPr>
          <p:cNvPr id="14" name="Text 11"/>
          <p:cNvSpPr/>
          <p:nvPr/>
        </p:nvSpPr>
        <p:spPr>
          <a:xfrm>
            <a:off x="1825704" y="3792379"/>
            <a:ext cx="6524506" cy="589598"/>
          </a:xfrm>
          <a:prstGeom prst="rect">
            <a:avLst/>
          </a:prstGeom>
          <a:noFill/>
          <a:ln/>
        </p:spPr>
        <p:txBody>
          <a:bodyPr wrap="square" lIns="0" tIns="0" rIns="0" bIns="0" rtlCol="0" anchor="t"/>
          <a:lstStyle/>
          <a:p>
            <a:pPr marL="0" indent="0" algn="l">
              <a:lnSpc>
                <a:spcPts val="2300"/>
              </a:lnSpc>
              <a:buNone/>
            </a:pPr>
            <a:r>
              <a:rPr lang="en-US" sz="1450" dirty="0">
                <a:solidFill>
                  <a:srgbClr val="D7E5D8"/>
                </a:solidFill>
                <a:latin typeface="Syne" pitchFamily="34" charset="0"/>
                <a:ea typeface="Syne" pitchFamily="34" charset="-122"/>
                <a:cs typeface="Syne" pitchFamily="34" charset="-120"/>
              </a:rPr>
              <a:t>Trained a Linear Regression model and made predictions, showing general alignment with actual prices but indicating areas for improvement.</a:t>
            </a:r>
            <a:endParaRPr lang="en-US" sz="1450" dirty="0"/>
          </a:p>
        </p:txBody>
      </p:sp>
      <p:sp>
        <p:nvSpPr>
          <p:cNvPr id="15" name="Shape 12"/>
          <p:cNvSpPr/>
          <p:nvPr/>
        </p:nvSpPr>
        <p:spPr>
          <a:xfrm>
            <a:off x="1165503" y="5000863"/>
            <a:ext cx="516017" cy="15240"/>
          </a:xfrm>
          <a:prstGeom prst="roundRect">
            <a:avLst>
              <a:gd name="adj" fmla="val 406325"/>
            </a:avLst>
          </a:prstGeom>
          <a:solidFill>
            <a:srgbClr val="6D9121"/>
          </a:solidFill>
          <a:ln/>
        </p:spPr>
        <p:txBody>
          <a:bodyPr/>
          <a:lstStyle/>
          <a:p>
            <a:endParaRPr lang="en-US"/>
          </a:p>
        </p:txBody>
      </p:sp>
      <p:sp>
        <p:nvSpPr>
          <p:cNvPr id="16" name="Shape 13"/>
          <p:cNvSpPr/>
          <p:nvPr/>
        </p:nvSpPr>
        <p:spPr>
          <a:xfrm>
            <a:off x="849035" y="4842629"/>
            <a:ext cx="331708" cy="331708"/>
          </a:xfrm>
          <a:prstGeom prst="roundRect">
            <a:avLst>
              <a:gd name="adj" fmla="val 18668"/>
            </a:avLst>
          </a:prstGeom>
          <a:solidFill>
            <a:srgbClr val="547808"/>
          </a:solidFill>
          <a:ln w="7620">
            <a:solidFill>
              <a:srgbClr val="6D9121"/>
            </a:solidFill>
            <a:prstDash val="solid"/>
          </a:ln>
        </p:spPr>
        <p:txBody>
          <a:bodyPr/>
          <a:lstStyle/>
          <a:p>
            <a:endParaRPr lang="en-US"/>
          </a:p>
        </p:txBody>
      </p:sp>
      <p:sp>
        <p:nvSpPr>
          <p:cNvPr id="17" name="Text 14"/>
          <p:cNvSpPr/>
          <p:nvPr/>
        </p:nvSpPr>
        <p:spPr>
          <a:xfrm>
            <a:off x="898208" y="4897874"/>
            <a:ext cx="233362" cy="221099"/>
          </a:xfrm>
          <a:prstGeom prst="rect">
            <a:avLst/>
          </a:prstGeom>
          <a:noFill/>
          <a:ln/>
        </p:spPr>
        <p:txBody>
          <a:bodyPr wrap="none" lIns="0" tIns="0" rIns="0" bIns="0" rtlCol="0" anchor="t"/>
          <a:lstStyle/>
          <a:p>
            <a:pPr marL="0" indent="0" algn="ctr">
              <a:lnSpc>
                <a:spcPts val="1700"/>
              </a:lnSpc>
              <a:buNone/>
            </a:pPr>
            <a:r>
              <a:rPr lang="en-US" sz="1700" b="1" dirty="0">
                <a:solidFill>
                  <a:srgbClr val="FFFFFF"/>
                </a:solidFill>
                <a:latin typeface="Syne Extra Bold" pitchFamily="34" charset="0"/>
                <a:ea typeface="Syne Extra Bold" pitchFamily="34" charset="-122"/>
                <a:cs typeface="Syne Extra Bold" pitchFamily="34" charset="-120"/>
              </a:rPr>
              <a:t>3</a:t>
            </a:r>
            <a:endParaRPr lang="en-US" sz="1700" dirty="0"/>
          </a:p>
        </p:txBody>
      </p:sp>
      <p:sp>
        <p:nvSpPr>
          <p:cNvPr id="18" name="Text 15"/>
          <p:cNvSpPr/>
          <p:nvPr/>
        </p:nvSpPr>
        <p:spPr>
          <a:xfrm>
            <a:off x="1825704" y="4824174"/>
            <a:ext cx="2949059" cy="230386"/>
          </a:xfrm>
          <a:prstGeom prst="rect">
            <a:avLst/>
          </a:prstGeom>
          <a:noFill/>
          <a:ln/>
        </p:spPr>
        <p:txBody>
          <a:bodyPr wrap="none" lIns="0" tIns="0" rIns="0" bIns="0" rtlCol="0" anchor="t"/>
          <a:lstStyle/>
          <a:p>
            <a:pPr marL="0" indent="0" algn="l">
              <a:lnSpc>
                <a:spcPts val="1800"/>
              </a:lnSpc>
              <a:buNone/>
            </a:pPr>
            <a:r>
              <a:rPr lang="en-US" sz="1450" b="1" dirty="0">
                <a:solidFill>
                  <a:srgbClr val="D7E5D8"/>
                </a:solidFill>
                <a:latin typeface="Syne Extra Bold" pitchFamily="34" charset="0"/>
                <a:ea typeface="Syne Extra Bold" pitchFamily="34" charset="-122"/>
                <a:cs typeface="Syne Extra Bold" pitchFamily="34" charset="-120"/>
              </a:rPr>
              <a:t>Feature Importance</a:t>
            </a:r>
            <a:endParaRPr lang="en-US" sz="1450" dirty="0"/>
          </a:p>
        </p:txBody>
      </p:sp>
      <p:sp>
        <p:nvSpPr>
          <p:cNvPr id="19" name="Text 16"/>
          <p:cNvSpPr/>
          <p:nvPr/>
        </p:nvSpPr>
        <p:spPr>
          <a:xfrm>
            <a:off x="1825704" y="5142905"/>
            <a:ext cx="6524506" cy="589598"/>
          </a:xfrm>
          <a:prstGeom prst="rect">
            <a:avLst/>
          </a:prstGeom>
          <a:noFill/>
          <a:ln/>
        </p:spPr>
        <p:txBody>
          <a:bodyPr wrap="square" lIns="0" tIns="0" rIns="0" bIns="0" rtlCol="0" anchor="t"/>
          <a:lstStyle/>
          <a:p>
            <a:pPr marL="0" indent="0" algn="l">
              <a:lnSpc>
                <a:spcPts val="2300"/>
              </a:lnSpc>
              <a:buNone/>
            </a:pPr>
            <a:r>
              <a:rPr lang="en-US" sz="1450" dirty="0">
                <a:solidFill>
                  <a:srgbClr val="D7E5D8"/>
                </a:solidFill>
                <a:latin typeface="Syne" pitchFamily="34" charset="0"/>
                <a:ea typeface="Syne" pitchFamily="34" charset="-122"/>
                <a:cs typeface="Syne" pitchFamily="34" charset="-120"/>
              </a:rPr>
              <a:t>Used Random Forest and recursive feature elimination, evaluating performance with RMSE, R², and MAE metrics to understand home price factors.</a:t>
            </a:r>
            <a:endParaRPr lang="en-US" sz="1450" dirty="0"/>
          </a:p>
        </p:txBody>
      </p:sp>
      <p:sp>
        <p:nvSpPr>
          <p:cNvPr id="20" name="Shape 17"/>
          <p:cNvSpPr/>
          <p:nvPr/>
        </p:nvSpPr>
        <p:spPr>
          <a:xfrm>
            <a:off x="1165503" y="6351389"/>
            <a:ext cx="516017" cy="15240"/>
          </a:xfrm>
          <a:prstGeom prst="roundRect">
            <a:avLst>
              <a:gd name="adj" fmla="val 406325"/>
            </a:avLst>
          </a:prstGeom>
          <a:solidFill>
            <a:srgbClr val="6D9121"/>
          </a:solidFill>
          <a:ln/>
        </p:spPr>
        <p:txBody>
          <a:bodyPr/>
          <a:lstStyle/>
          <a:p>
            <a:endParaRPr lang="en-US"/>
          </a:p>
        </p:txBody>
      </p:sp>
      <p:sp>
        <p:nvSpPr>
          <p:cNvPr id="21" name="Shape 18"/>
          <p:cNvSpPr/>
          <p:nvPr/>
        </p:nvSpPr>
        <p:spPr>
          <a:xfrm>
            <a:off x="849035" y="6193155"/>
            <a:ext cx="331708" cy="331708"/>
          </a:xfrm>
          <a:prstGeom prst="roundRect">
            <a:avLst>
              <a:gd name="adj" fmla="val 18668"/>
            </a:avLst>
          </a:prstGeom>
          <a:solidFill>
            <a:srgbClr val="547808"/>
          </a:solidFill>
          <a:ln w="7620">
            <a:solidFill>
              <a:srgbClr val="6D9121"/>
            </a:solidFill>
            <a:prstDash val="solid"/>
          </a:ln>
        </p:spPr>
        <p:txBody>
          <a:bodyPr/>
          <a:lstStyle/>
          <a:p>
            <a:endParaRPr lang="en-US"/>
          </a:p>
        </p:txBody>
      </p:sp>
      <p:sp>
        <p:nvSpPr>
          <p:cNvPr id="22" name="Text 19"/>
          <p:cNvSpPr/>
          <p:nvPr/>
        </p:nvSpPr>
        <p:spPr>
          <a:xfrm>
            <a:off x="893921" y="6248400"/>
            <a:ext cx="241935" cy="221099"/>
          </a:xfrm>
          <a:prstGeom prst="rect">
            <a:avLst/>
          </a:prstGeom>
          <a:noFill/>
          <a:ln/>
        </p:spPr>
        <p:txBody>
          <a:bodyPr wrap="none" lIns="0" tIns="0" rIns="0" bIns="0" rtlCol="0" anchor="t"/>
          <a:lstStyle/>
          <a:p>
            <a:pPr marL="0" indent="0" algn="ctr">
              <a:lnSpc>
                <a:spcPts val="1700"/>
              </a:lnSpc>
              <a:buNone/>
            </a:pPr>
            <a:r>
              <a:rPr lang="en-US" sz="1700" b="1" dirty="0">
                <a:solidFill>
                  <a:srgbClr val="FFFFFF"/>
                </a:solidFill>
                <a:latin typeface="Syne Extra Bold" pitchFamily="34" charset="0"/>
                <a:ea typeface="Syne Extra Bold" pitchFamily="34" charset="-122"/>
                <a:cs typeface="Syne Extra Bold" pitchFamily="34" charset="-120"/>
              </a:rPr>
              <a:t>4</a:t>
            </a:r>
            <a:endParaRPr lang="en-US" sz="1700" dirty="0"/>
          </a:p>
        </p:txBody>
      </p:sp>
      <p:sp>
        <p:nvSpPr>
          <p:cNvPr id="23" name="Text 20"/>
          <p:cNvSpPr/>
          <p:nvPr/>
        </p:nvSpPr>
        <p:spPr>
          <a:xfrm>
            <a:off x="1825704" y="6174700"/>
            <a:ext cx="1842968" cy="230386"/>
          </a:xfrm>
          <a:prstGeom prst="rect">
            <a:avLst/>
          </a:prstGeom>
          <a:noFill/>
          <a:ln/>
        </p:spPr>
        <p:txBody>
          <a:bodyPr wrap="none" lIns="0" tIns="0" rIns="0" bIns="0" rtlCol="0" anchor="t"/>
          <a:lstStyle/>
          <a:p>
            <a:pPr marL="0" indent="0" algn="l">
              <a:lnSpc>
                <a:spcPts val="1800"/>
              </a:lnSpc>
              <a:buNone/>
            </a:pPr>
            <a:r>
              <a:rPr lang="en-US" sz="1450" b="1" dirty="0">
                <a:solidFill>
                  <a:srgbClr val="D7E5D8"/>
                </a:solidFill>
                <a:latin typeface="Syne Extra Bold" pitchFamily="34" charset="0"/>
                <a:ea typeface="Syne Extra Bold" pitchFamily="34" charset="-122"/>
                <a:cs typeface="Syne Extra Bold" pitchFamily="34" charset="-120"/>
              </a:rPr>
              <a:t>Results</a:t>
            </a:r>
            <a:endParaRPr lang="en-US" sz="1450" dirty="0"/>
          </a:p>
        </p:txBody>
      </p:sp>
      <p:sp>
        <p:nvSpPr>
          <p:cNvPr id="24" name="Text 21"/>
          <p:cNvSpPr/>
          <p:nvPr/>
        </p:nvSpPr>
        <p:spPr>
          <a:xfrm>
            <a:off x="1825704" y="6493431"/>
            <a:ext cx="6524506" cy="589598"/>
          </a:xfrm>
          <a:prstGeom prst="rect">
            <a:avLst/>
          </a:prstGeom>
          <a:noFill/>
          <a:ln/>
        </p:spPr>
        <p:txBody>
          <a:bodyPr wrap="square" lIns="0" tIns="0" rIns="0" bIns="0" rtlCol="0" anchor="t"/>
          <a:lstStyle/>
          <a:p>
            <a:pPr marL="0" indent="0" algn="l">
              <a:lnSpc>
                <a:spcPts val="2300"/>
              </a:lnSpc>
              <a:buNone/>
            </a:pPr>
            <a:r>
              <a:rPr lang="en-US" sz="1450" dirty="0">
                <a:solidFill>
                  <a:srgbClr val="D7E5D8"/>
                </a:solidFill>
                <a:latin typeface="Syne" pitchFamily="34" charset="0"/>
                <a:ea typeface="Syne" pitchFamily="34" charset="-122"/>
                <a:cs typeface="Syne" pitchFamily="34" charset="-120"/>
              </a:rPr>
              <a:t>The top five factors influencing house prices are Median Income, House Age, Average Number of Rooms, exterior quality, and Garage size.</a:t>
            </a:r>
            <a:endParaRPr lang="en-US" sz="14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31282"/>
            <a:ext cx="7556421" cy="1913811"/>
          </a:xfrm>
          <a:prstGeom prst="rect">
            <a:avLst/>
          </a:prstGeom>
          <a:noFill/>
          <a:ln/>
        </p:spPr>
        <p:txBody>
          <a:bodyPr wrap="square" lIns="0" tIns="0" rIns="0" bIns="0" rtlCol="0" anchor="t"/>
          <a:lstStyle/>
          <a:p>
            <a:pPr marL="0" indent="0">
              <a:lnSpc>
                <a:spcPts val="5000"/>
              </a:lnSpc>
              <a:buNone/>
            </a:pPr>
            <a:r>
              <a:rPr lang="en-US" sz="4000" b="1" dirty="0">
                <a:solidFill>
                  <a:srgbClr val="F0F4F1"/>
                </a:solidFill>
                <a:latin typeface="Syne Extra Bold" pitchFamily="34" charset="0"/>
                <a:ea typeface="Syne Extra Bold" pitchFamily="34" charset="-122"/>
                <a:cs typeface="Syne Extra Bold" pitchFamily="34" charset="-120"/>
              </a:rPr>
              <a:t>Interest Rate Prediction Analysis</a:t>
            </a:r>
            <a:endParaRPr lang="en-US" sz="4000" dirty="0"/>
          </a:p>
        </p:txBody>
      </p:sp>
      <p:sp>
        <p:nvSpPr>
          <p:cNvPr id="4" name="Shape 1"/>
          <p:cNvSpPr/>
          <p:nvPr/>
        </p:nvSpPr>
        <p:spPr>
          <a:xfrm>
            <a:off x="6280190" y="2951202"/>
            <a:ext cx="3676174" cy="2824877"/>
          </a:xfrm>
          <a:prstGeom prst="roundRect">
            <a:avLst>
              <a:gd name="adj" fmla="val 3035"/>
            </a:avLst>
          </a:prstGeom>
          <a:solidFill>
            <a:srgbClr val="547808"/>
          </a:solidFill>
          <a:ln w="7620">
            <a:solidFill>
              <a:srgbClr val="6D9121"/>
            </a:solidFill>
            <a:prstDash val="solid"/>
          </a:ln>
        </p:spPr>
        <p:txBody>
          <a:bodyPr/>
          <a:lstStyle/>
          <a:p>
            <a:endParaRPr lang="en-US"/>
          </a:p>
        </p:txBody>
      </p:sp>
      <p:sp>
        <p:nvSpPr>
          <p:cNvPr id="5" name="Text 2"/>
          <p:cNvSpPr/>
          <p:nvPr/>
        </p:nvSpPr>
        <p:spPr>
          <a:xfrm>
            <a:off x="6491883" y="3162895"/>
            <a:ext cx="3252788" cy="637699"/>
          </a:xfrm>
          <a:prstGeom prst="rect">
            <a:avLst/>
          </a:prstGeom>
          <a:noFill/>
          <a:ln/>
        </p:spPr>
        <p:txBody>
          <a:bodyPr wrap="square" lIns="0" tIns="0" rIns="0" bIns="0" rtlCol="0" anchor="t"/>
          <a:lstStyle/>
          <a:p>
            <a:pPr marL="0" indent="0">
              <a:lnSpc>
                <a:spcPts val="2500"/>
              </a:lnSpc>
              <a:buNone/>
            </a:pPr>
            <a:r>
              <a:rPr lang="en-US" sz="2000" b="1" dirty="0">
                <a:solidFill>
                  <a:srgbClr val="FFFFFF"/>
                </a:solidFill>
                <a:latin typeface="Syne Extra Bold" pitchFamily="34" charset="0"/>
                <a:ea typeface="Syne Extra Bold" pitchFamily="34" charset="-122"/>
                <a:cs typeface="Syne Extra Bold" pitchFamily="34" charset="-120"/>
              </a:rPr>
              <a:t>Data Pre-Processing</a:t>
            </a:r>
            <a:endParaRPr lang="en-US" sz="2000" dirty="0"/>
          </a:p>
        </p:txBody>
      </p:sp>
      <p:sp>
        <p:nvSpPr>
          <p:cNvPr id="6" name="Text 3"/>
          <p:cNvSpPr/>
          <p:nvPr/>
        </p:nvSpPr>
        <p:spPr>
          <a:xfrm>
            <a:off x="6491883" y="3922990"/>
            <a:ext cx="3252788" cy="1306830"/>
          </a:xfrm>
          <a:prstGeom prst="rect">
            <a:avLst/>
          </a:prstGeom>
          <a:noFill/>
          <a:ln/>
        </p:spPr>
        <p:txBody>
          <a:bodyPr wrap="square" lIns="0" tIns="0" rIns="0" bIns="0" rtlCol="0" anchor="t"/>
          <a:lstStyle/>
          <a:p>
            <a:pPr marL="0" indent="0">
              <a:lnSpc>
                <a:spcPts val="2550"/>
              </a:lnSpc>
              <a:buNone/>
            </a:pPr>
            <a:r>
              <a:rPr lang="en-US" sz="1600" dirty="0">
                <a:solidFill>
                  <a:srgbClr val="FFFFFF"/>
                </a:solidFill>
                <a:latin typeface="Syne" pitchFamily="34" charset="0"/>
                <a:ea typeface="Syne" pitchFamily="34" charset="-122"/>
                <a:cs typeface="Syne" pitchFamily="34" charset="-120"/>
              </a:rPr>
              <a:t>Utilized Pandas for data manipulation, removed nulls, and grouped data. Used Matplotlib for visualization.</a:t>
            </a:r>
            <a:endParaRPr lang="en-US" sz="1600" dirty="0"/>
          </a:p>
        </p:txBody>
      </p:sp>
      <p:sp>
        <p:nvSpPr>
          <p:cNvPr id="7" name="Shape 4"/>
          <p:cNvSpPr/>
          <p:nvPr/>
        </p:nvSpPr>
        <p:spPr>
          <a:xfrm>
            <a:off x="10160437" y="2951202"/>
            <a:ext cx="3676174" cy="2824877"/>
          </a:xfrm>
          <a:prstGeom prst="roundRect">
            <a:avLst>
              <a:gd name="adj" fmla="val 3035"/>
            </a:avLst>
          </a:prstGeom>
          <a:solidFill>
            <a:srgbClr val="547808"/>
          </a:solidFill>
          <a:ln w="7620">
            <a:solidFill>
              <a:srgbClr val="6D9121"/>
            </a:solidFill>
            <a:prstDash val="solid"/>
          </a:ln>
        </p:spPr>
        <p:txBody>
          <a:bodyPr/>
          <a:lstStyle/>
          <a:p>
            <a:endParaRPr lang="en-US"/>
          </a:p>
        </p:txBody>
      </p:sp>
      <p:sp>
        <p:nvSpPr>
          <p:cNvPr id="8" name="Text 5"/>
          <p:cNvSpPr/>
          <p:nvPr/>
        </p:nvSpPr>
        <p:spPr>
          <a:xfrm>
            <a:off x="10372130" y="3162895"/>
            <a:ext cx="2993350" cy="318849"/>
          </a:xfrm>
          <a:prstGeom prst="rect">
            <a:avLst/>
          </a:prstGeom>
          <a:noFill/>
          <a:ln/>
        </p:spPr>
        <p:txBody>
          <a:bodyPr wrap="none" lIns="0" tIns="0" rIns="0" bIns="0" rtlCol="0" anchor="t"/>
          <a:lstStyle/>
          <a:p>
            <a:pPr marL="0" indent="0">
              <a:lnSpc>
                <a:spcPts val="2500"/>
              </a:lnSpc>
              <a:buNone/>
            </a:pPr>
            <a:r>
              <a:rPr lang="en-US" sz="2000" b="1" dirty="0">
                <a:solidFill>
                  <a:srgbClr val="FFFFFF"/>
                </a:solidFill>
                <a:latin typeface="Syne Extra Bold" pitchFamily="34" charset="0"/>
                <a:ea typeface="Syne Extra Bold" pitchFamily="34" charset="-122"/>
                <a:cs typeface="Syne Extra Bold" pitchFamily="34" charset="-120"/>
              </a:rPr>
              <a:t>Model Training</a:t>
            </a:r>
            <a:endParaRPr lang="en-US" sz="2000" dirty="0"/>
          </a:p>
        </p:txBody>
      </p:sp>
      <p:sp>
        <p:nvSpPr>
          <p:cNvPr id="9" name="Text 6"/>
          <p:cNvSpPr/>
          <p:nvPr/>
        </p:nvSpPr>
        <p:spPr>
          <a:xfrm>
            <a:off x="10372130" y="3604141"/>
            <a:ext cx="3252788" cy="1960245"/>
          </a:xfrm>
          <a:prstGeom prst="rect">
            <a:avLst/>
          </a:prstGeom>
          <a:noFill/>
          <a:ln/>
        </p:spPr>
        <p:txBody>
          <a:bodyPr wrap="square" lIns="0" tIns="0" rIns="0" bIns="0" rtlCol="0" anchor="t"/>
          <a:lstStyle/>
          <a:p>
            <a:pPr marL="0" indent="0">
              <a:lnSpc>
                <a:spcPts val="2550"/>
              </a:lnSpc>
              <a:buNone/>
            </a:pPr>
            <a:r>
              <a:rPr lang="en-US" sz="1600" dirty="0">
                <a:solidFill>
                  <a:srgbClr val="FFFFFF"/>
                </a:solidFill>
                <a:latin typeface="Syne" pitchFamily="34" charset="0"/>
                <a:ea typeface="Syne" pitchFamily="34" charset="-122"/>
                <a:cs typeface="Syne" pitchFamily="34" charset="-120"/>
              </a:rPr>
              <a:t>Utilized Linear Regression and KNN models for feature analysis. The model was trained using the model.fit(X_train, y_train) method, allowing it to learn from the training data.</a:t>
            </a:r>
            <a:endParaRPr lang="en-US" sz="1600" dirty="0"/>
          </a:p>
        </p:txBody>
      </p:sp>
      <p:sp>
        <p:nvSpPr>
          <p:cNvPr id="10" name="Shape 7"/>
          <p:cNvSpPr/>
          <p:nvPr/>
        </p:nvSpPr>
        <p:spPr>
          <a:xfrm>
            <a:off x="6280190" y="5980152"/>
            <a:ext cx="7556421" cy="1518047"/>
          </a:xfrm>
          <a:prstGeom prst="roundRect">
            <a:avLst>
              <a:gd name="adj" fmla="val 5648"/>
            </a:avLst>
          </a:prstGeom>
          <a:solidFill>
            <a:srgbClr val="547808"/>
          </a:solidFill>
          <a:ln w="7620">
            <a:solidFill>
              <a:srgbClr val="6D9121"/>
            </a:solidFill>
            <a:prstDash val="solid"/>
          </a:ln>
        </p:spPr>
        <p:txBody>
          <a:bodyPr/>
          <a:lstStyle/>
          <a:p>
            <a:endParaRPr lang="en-US"/>
          </a:p>
        </p:txBody>
      </p:sp>
      <p:sp>
        <p:nvSpPr>
          <p:cNvPr id="11" name="Text 8"/>
          <p:cNvSpPr/>
          <p:nvPr/>
        </p:nvSpPr>
        <p:spPr>
          <a:xfrm>
            <a:off x="6491883" y="6191845"/>
            <a:ext cx="2551748" cy="318849"/>
          </a:xfrm>
          <a:prstGeom prst="rect">
            <a:avLst/>
          </a:prstGeom>
          <a:noFill/>
          <a:ln/>
        </p:spPr>
        <p:txBody>
          <a:bodyPr wrap="none" lIns="0" tIns="0" rIns="0" bIns="0" rtlCol="0" anchor="t"/>
          <a:lstStyle/>
          <a:p>
            <a:pPr marL="0" indent="0">
              <a:lnSpc>
                <a:spcPts val="2500"/>
              </a:lnSpc>
              <a:buNone/>
            </a:pPr>
            <a:r>
              <a:rPr lang="en-US" sz="2000" b="1" dirty="0">
                <a:solidFill>
                  <a:srgbClr val="FFFFFF"/>
                </a:solidFill>
                <a:latin typeface="Syne Extra Bold" pitchFamily="34" charset="0"/>
                <a:ea typeface="Syne Extra Bold" pitchFamily="34" charset="-122"/>
                <a:cs typeface="Syne Extra Bold" pitchFamily="34" charset="-120"/>
              </a:rPr>
              <a:t>Results</a:t>
            </a:r>
            <a:endParaRPr lang="en-US" sz="2000" dirty="0"/>
          </a:p>
        </p:txBody>
      </p:sp>
      <p:sp>
        <p:nvSpPr>
          <p:cNvPr id="12" name="Text 9"/>
          <p:cNvSpPr/>
          <p:nvPr/>
        </p:nvSpPr>
        <p:spPr>
          <a:xfrm>
            <a:off x="6491883" y="6633091"/>
            <a:ext cx="7133034" cy="653415"/>
          </a:xfrm>
          <a:prstGeom prst="rect">
            <a:avLst/>
          </a:prstGeom>
          <a:noFill/>
          <a:ln/>
        </p:spPr>
        <p:txBody>
          <a:bodyPr wrap="square" lIns="0" tIns="0" rIns="0" bIns="0" rtlCol="0" anchor="t"/>
          <a:lstStyle/>
          <a:p>
            <a:pPr marL="0" indent="0">
              <a:lnSpc>
                <a:spcPts val="2550"/>
              </a:lnSpc>
              <a:buNone/>
            </a:pPr>
            <a:r>
              <a:rPr lang="en-US" sz="1600" dirty="0">
                <a:solidFill>
                  <a:srgbClr val="FFFFFF"/>
                </a:solidFill>
                <a:latin typeface="Syne" pitchFamily="34" charset="0"/>
                <a:ea typeface="Syne" pitchFamily="34" charset="-122"/>
                <a:cs typeface="Syne" pitchFamily="34" charset="-120"/>
              </a:rPr>
              <a:t>The model predicts that interest rates will rise through February 2025, providing valuable insights for investment decisions.</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412677"/>
            <a:ext cx="7918728" cy="602456"/>
          </a:xfrm>
          <a:prstGeom prst="rect">
            <a:avLst/>
          </a:prstGeom>
          <a:noFill/>
          <a:ln/>
        </p:spPr>
        <p:txBody>
          <a:bodyPr wrap="none" lIns="0" tIns="0" rIns="0" bIns="0" rtlCol="0" anchor="t"/>
          <a:lstStyle/>
          <a:p>
            <a:pPr marL="0" indent="0">
              <a:lnSpc>
                <a:spcPts val="4700"/>
              </a:lnSpc>
              <a:buNone/>
            </a:pPr>
            <a:r>
              <a:rPr lang="en-US" sz="3750" b="1" dirty="0">
                <a:solidFill>
                  <a:srgbClr val="F0F4F1"/>
                </a:solidFill>
                <a:latin typeface="Syne Extra Bold" pitchFamily="34" charset="0"/>
                <a:ea typeface="Syne Extra Bold" pitchFamily="34" charset="-122"/>
                <a:cs typeface="Syne Extra Bold" pitchFamily="34" charset="-120"/>
              </a:rPr>
              <a:t>Future Development</a:t>
            </a:r>
            <a:endParaRPr lang="en-US" sz="3750" dirty="0"/>
          </a:p>
        </p:txBody>
      </p:sp>
      <p:pic>
        <p:nvPicPr>
          <p:cNvPr id="3" name="Image 0" descr="preencoded.png"/>
          <p:cNvPicPr>
            <a:picLocks noChangeAspect="1"/>
          </p:cNvPicPr>
          <p:nvPr/>
        </p:nvPicPr>
        <p:blipFill>
          <a:blip r:embed="rId3"/>
          <a:stretch>
            <a:fillRect/>
          </a:stretch>
        </p:blipFill>
        <p:spPr>
          <a:xfrm>
            <a:off x="2978348" y="2400657"/>
            <a:ext cx="2152055" cy="1110734"/>
          </a:xfrm>
          <a:prstGeom prst="rect">
            <a:avLst/>
          </a:prstGeom>
        </p:spPr>
      </p:pic>
      <p:sp>
        <p:nvSpPr>
          <p:cNvPr id="4" name="Text 1"/>
          <p:cNvSpPr/>
          <p:nvPr/>
        </p:nvSpPr>
        <p:spPr>
          <a:xfrm>
            <a:off x="3990618" y="2900839"/>
            <a:ext cx="127516" cy="385524"/>
          </a:xfrm>
          <a:prstGeom prst="rect">
            <a:avLst/>
          </a:prstGeom>
          <a:noFill/>
          <a:ln/>
        </p:spPr>
        <p:txBody>
          <a:bodyPr wrap="none" lIns="0" tIns="0" rIns="0" bIns="0" rtlCol="0" anchor="t"/>
          <a:lstStyle/>
          <a:p>
            <a:pPr marL="0" indent="0" algn="ctr">
              <a:lnSpc>
                <a:spcPts val="3000"/>
              </a:lnSpc>
              <a:buNone/>
            </a:pPr>
            <a:r>
              <a:rPr lang="en-US" sz="1850" b="1" dirty="0">
                <a:solidFill>
                  <a:srgbClr val="FFFFFF"/>
                </a:solidFill>
                <a:latin typeface="Syne Extra Bold" pitchFamily="34" charset="0"/>
                <a:ea typeface="Syne Extra Bold" pitchFamily="34" charset="-122"/>
                <a:cs typeface="Syne Extra Bold" pitchFamily="34" charset="-120"/>
              </a:rPr>
              <a:t>1</a:t>
            </a:r>
            <a:endParaRPr lang="en-US" sz="1850" dirty="0"/>
          </a:p>
        </p:txBody>
      </p:sp>
      <p:sp>
        <p:nvSpPr>
          <p:cNvPr id="5" name="Text 2"/>
          <p:cNvSpPr/>
          <p:nvPr/>
        </p:nvSpPr>
        <p:spPr>
          <a:xfrm>
            <a:off x="5323165" y="2593419"/>
            <a:ext cx="3767614" cy="301228"/>
          </a:xfrm>
          <a:prstGeom prst="rect">
            <a:avLst/>
          </a:prstGeom>
          <a:noFill/>
          <a:ln/>
        </p:spPr>
        <p:txBody>
          <a:bodyPr wrap="none" lIns="0" tIns="0" rIns="0" bIns="0" rtlCol="0" anchor="t"/>
          <a:lstStyle/>
          <a:p>
            <a:pPr marL="0" indent="0" algn="l">
              <a:lnSpc>
                <a:spcPts val="2350"/>
              </a:lnSpc>
              <a:buNone/>
            </a:pPr>
            <a:r>
              <a:rPr lang="en-US" sz="1850" b="1" dirty="0">
                <a:solidFill>
                  <a:srgbClr val="D7E5D8"/>
                </a:solidFill>
                <a:latin typeface="Syne Extra Bold" pitchFamily="34" charset="0"/>
                <a:ea typeface="Syne Extra Bold" pitchFamily="34" charset="-122"/>
                <a:cs typeface="Syne Extra Bold" pitchFamily="34" charset="-120"/>
              </a:rPr>
              <a:t>Improved Accuracy</a:t>
            </a:r>
            <a:endParaRPr lang="en-US" sz="1850" dirty="0"/>
          </a:p>
        </p:txBody>
      </p:sp>
      <p:sp>
        <p:nvSpPr>
          <p:cNvPr id="6" name="Text 3"/>
          <p:cNvSpPr/>
          <p:nvPr/>
        </p:nvSpPr>
        <p:spPr>
          <a:xfrm>
            <a:off x="5323165" y="3010257"/>
            <a:ext cx="4812030" cy="308372"/>
          </a:xfrm>
          <a:prstGeom prst="rect">
            <a:avLst/>
          </a:prstGeom>
          <a:noFill/>
          <a:ln/>
        </p:spPr>
        <p:txBody>
          <a:bodyPr wrap="none" lIns="0" tIns="0" rIns="0" bIns="0" rtlCol="0" anchor="t"/>
          <a:lstStyle/>
          <a:p>
            <a:pPr marL="0" indent="0" algn="l">
              <a:lnSpc>
                <a:spcPts val="2400"/>
              </a:lnSpc>
              <a:buNone/>
            </a:pPr>
            <a:r>
              <a:rPr lang="en-US" sz="1500" dirty="0">
                <a:solidFill>
                  <a:srgbClr val="D7E5D8"/>
                </a:solidFill>
                <a:latin typeface="Syne" pitchFamily="34" charset="0"/>
                <a:ea typeface="Syne" pitchFamily="34" charset="-122"/>
                <a:cs typeface="Syne" pitchFamily="34" charset="-120"/>
              </a:rPr>
              <a:t>Improve prediction accuracy with continual optimization</a:t>
            </a:r>
            <a:endParaRPr lang="en-US" sz="1500" dirty="0"/>
          </a:p>
        </p:txBody>
      </p:sp>
      <p:sp>
        <p:nvSpPr>
          <p:cNvPr id="7" name="Shape 4"/>
          <p:cNvSpPr/>
          <p:nvPr/>
        </p:nvSpPr>
        <p:spPr>
          <a:xfrm>
            <a:off x="5178504" y="3525917"/>
            <a:ext cx="8610005" cy="11430"/>
          </a:xfrm>
          <a:prstGeom prst="roundRect">
            <a:avLst>
              <a:gd name="adj" fmla="val 708465"/>
            </a:avLst>
          </a:prstGeom>
          <a:solidFill>
            <a:srgbClr val="6D9121"/>
          </a:solidFill>
          <a:ln/>
        </p:spPr>
        <p:txBody>
          <a:bodyPr/>
          <a:lstStyle/>
          <a:p>
            <a:endParaRPr lang="en-US"/>
          </a:p>
        </p:txBody>
      </p:sp>
      <p:pic>
        <p:nvPicPr>
          <p:cNvPr id="8" name="Image 1" descr="preencoded.png"/>
          <p:cNvPicPr>
            <a:picLocks noChangeAspect="1"/>
          </p:cNvPicPr>
          <p:nvPr/>
        </p:nvPicPr>
        <p:blipFill>
          <a:blip r:embed="rId4"/>
          <a:stretch>
            <a:fillRect/>
          </a:stretch>
        </p:blipFill>
        <p:spPr>
          <a:xfrm>
            <a:off x="1902381" y="3559493"/>
            <a:ext cx="4304109" cy="1110734"/>
          </a:xfrm>
          <a:prstGeom prst="rect">
            <a:avLst/>
          </a:prstGeom>
        </p:spPr>
      </p:pic>
      <p:sp>
        <p:nvSpPr>
          <p:cNvPr id="9" name="Text 5"/>
          <p:cNvSpPr/>
          <p:nvPr/>
        </p:nvSpPr>
        <p:spPr>
          <a:xfrm>
            <a:off x="3933468" y="3922038"/>
            <a:ext cx="241697" cy="385524"/>
          </a:xfrm>
          <a:prstGeom prst="rect">
            <a:avLst/>
          </a:prstGeom>
          <a:noFill/>
          <a:ln/>
        </p:spPr>
        <p:txBody>
          <a:bodyPr wrap="none" lIns="0" tIns="0" rIns="0" bIns="0" rtlCol="0" anchor="t"/>
          <a:lstStyle/>
          <a:p>
            <a:pPr marL="0" indent="0" algn="ctr">
              <a:lnSpc>
                <a:spcPts val="3000"/>
              </a:lnSpc>
              <a:buNone/>
            </a:pPr>
            <a:r>
              <a:rPr lang="en-US" sz="1850" b="1" dirty="0">
                <a:solidFill>
                  <a:srgbClr val="FFFFFF"/>
                </a:solidFill>
                <a:latin typeface="Syne Extra Bold" pitchFamily="34" charset="0"/>
                <a:ea typeface="Syne Extra Bold" pitchFamily="34" charset="-122"/>
                <a:cs typeface="Syne Extra Bold" pitchFamily="34" charset="-120"/>
              </a:rPr>
              <a:t>2</a:t>
            </a:r>
            <a:endParaRPr lang="en-US" sz="1850" dirty="0"/>
          </a:p>
        </p:txBody>
      </p:sp>
      <p:sp>
        <p:nvSpPr>
          <p:cNvPr id="10" name="Text 6"/>
          <p:cNvSpPr/>
          <p:nvPr/>
        </p:nvSpPr>
        <p:spPr>
          <a:xfrm>
            <a:off x="6399252" y="3752255"/>
            <a:ext cx="2860358" cy="301228"/>
          </a:xfrm>
          <a:prstGeom prst="rect">
            <a:avLst/>
          </a:prstGeom>
          <a:noFill/>
          <a:ln/>
        </p:spPr>
        <p:txBody>
          <a:bodyPr wrap="none" lIns="0" tIns="0" rIns="0" bIns="0" rtlCol="0" anchor="t"/>
          <a:lstStyle/>
          <a:p>
            <a:pPr marL="0" indent="0" algn="l">
              <a:lnSpc>
                <a:spcPts val="2350"/>
              </a:lnSpc>
              <a:buNone/>
            </a:pPr>
            <a:r>
              <a:rPr lang="en-US" sz="1850" b="1" dirty="0">
                <a:solidFill>
                  <a:srgbClr val="D7E5D8"/>
                </a:solidFill>
                <a:latin typeface="Syne Extra Bold" pitchFamily="34" charset="0"/>
                <a:ea typeface="Syne Extra Bold" pitchFamily="34" charset="-122"/>
                <a:cs typeface="Syne Extra Bold" pitchFamily="34" charset="-120"/>
              </a:rPr>
              <a:t>Larger Dataset</a:t>
            </a:r>
            <a:endParaRPr lang="en-US" sz="1850" dirty="0"/>
          </a:p>
        </p:txBody>
      </p:sp>
      <p:sp>
        <p:nvSpPr>
          <p:cNvPr id="11" name="Text 7"/>
          <p:cNvSpPr/>
          <p:nvPr/>
        </p:nvSpPr>
        <p:spPr>
          <a:xfrm>
            <a:off x="6399252" y="4169093"/>
            <a:ext cx="3269337" cy="308372"/>
          </a:xfrm>
          <a:prstGeom prst="rect">
            <a:avLst/>
          </a:prstGeom>
          <a:noFill/>
          <a:ln/>
        </p:spPr>
        <p:txBody>
          <a:bodyPr wrap="none" lIns="0" tIns="0" rIns="0" bIns="0" rtlCol="0" anchor="t"/>
          <a:lstStyle/>
          <a:p>
            <a:pPr marL="0" indent="0" algn="l">
              <a:lnSpc>
                <a:spcPts val="2400"/>
              </a:lnSpc>
              <a:buNone/>
            </a:pPr>
            <a:r>
              <a:rPr lang="en-US" sz="1500" dirty="0">
                <a:solidFill>
                  <a:srgbClr val="D7E5D8"/>
                </a:solidFill>
                <a:latin typeface="Syne" pitchFamily="34" charset="0"/>
                <a:ea typeface="Syne" pitchFamily="34" charset="-122"/>
                <a:cs typeface="Syne" pitchFamily="34" charset="-120"/>
              </a:rPr>
              <a:t>Incorporate more comprehensive data</a:t>
            </a:r>
            <a:endParaRPr lang="en-US" sz="1500" dirty="0"/>
          </a:p>
        </p:txBody>
      </p:sp>
      <p:sp>
        <p:nvSpPr>
          <p:cNvPr id="12" name="Shape 8"/>
          <p:cNvSpPr/>
          <p:nvPr/>
        </p:nvSpPr>
        <p:spPr>
          <a:xfrm>
            <a:off x="6254591" y="4684752"/>
            <a:ext cx="7533918" cy="11430"/>
          </a:xfrm>
          <a:prstGeom prst="roundRect">
            <a:avLst>
              <a:gd name="adj" fmla="val 708465"/>
            </a:avLst>
          </a:prstGeom>
          <a:solidFill>
            <a:srgbClr val="6D9121"/>
          </a:solidFill>
          <a:ln/>
        </p:spPr>
        <p:txBody>
          <a:bodyPr/>
          <a:lstStyle/>
          <a:p>
            <a:endParaRPr lang="en-US"/>
          </a:p>
        </p:txBody>
      </p:sp>
      <p:pic>
        <p:nvPicPr>
          <p:cNvPr id="13" name="Image 2" descr="preencoded.png"/>
          <p:cNvPicPr>
            <a:picLocks noChangeAspect="1"/>
          </p:cNvPicPr>
          <p:nvPr/>
        </p:nvPicPr>
        <p:blipFill>
          <a:blip r:embed="rId5"/>
          <a:stretch>
            <a:fillRect/>
          </a:stretch>
        </p:blipFill>
        <p:spPr>
          <a:xfrm>
            <a:off x="826294" y="4718328"/>
            <a:ext cx="6456164" cy="1110734"/>
          </a:xfrm>
          <a:prstGeom prst="rect">
            <a:avLst/>
          </a:prstGeom>
        </p:spPr>
      </p:pic>
      <p:sp>
        <p:nvSpPr>
          <p:cNvPr id="14" name="Text 9"/>
          <p:cNvSpPr/>
          <p:nvPr/>
        </p:nvSpPr>
        <p:spPr>
          <a:xfrm>
            <a:off x="3927158" y="5080873"/>
            <a:ext cx="254198" cy="385524"/>
          </a:xfrm>
          <a:prstGeom prst="rect">
            <a:avLst/>
          </a:prstGeom>
          <a:noFill/>
          <a:ln/>
        </p:spPr>
        <p:txBody>
          <a:bodyPr wrap="none" lIns="0" tIns="0" rIns="0" bIns="0" rtlCol="0" anchor="t"/>
          <a:lstStyle/>
          <a:p>
            <a:pPr marL="0" indent="0" algn="ctr">
              <a:lnSpc>
                <a:spcPts val="3000"/>
              </a:lnSpc>
              <a:buNone/>
            </a:pPr>
            <a:r>
              <a:rPr lang="en-US" sz="1850" b="1" dirty="0">
                <a:solidFill>
                  <a:srgbClr val="FFFFFF"/>
                </a:solidFill>
                <a:latin typeface="Syne Extra Bold" pitchFamily="34" charset="0"/>
                <a:ea typeface="Syne Extra Bold" pitchFamily="34" charset="-122"/>
                <a:cs typeface="Syne Extra Bold" pitchFamily="34" charset="-120"/>
              </a:rPr>
              <a:t>3</a:t>
            </a:r>
            <a:endParaRPr lang="en-US" sz="1850" dirty="0"/>
          </a:p>
        </p:txBody>
      </p:sp>
      <p:sp>
        <p:nvSpPr>
          <p:cNvPr id="15" name="Text 10"/>
          <p:cNvSpPr/>
          <p:nvPr/>
        </p:nvSpPr>
        <p:spPr>
          <a:xfrm>
            <a:off x="7475220" y="4911090"/>
            <a:ext cx="5990034" cy="301228"/>
          </a:xfrm>
          <a:prstGeom prst="rect">
            <a:avLst/>
          </a:prstGeom>
          <a:noFill/>
          <a:ln/>
        </p:spPr>
        <p:txBody>
          <a:bodyPr wrap="none" lIns="0" tIns="0" rIns="0" bIns="0" rtlCol="0" anchor="t"/>
          <a:lstStyle/>
          <a:p>
            <a:pPr marL="0" indent="0" algn="l">
              <a:lnSpc>
                <a:spcPts val="2350"/>
              </a:lnSpc>
              <a:buNone/>
            </a:pPr>
            <a:r>
              <a:rPr lang="en-US" sz="1850" b="1" dirty="0">
                <a:solidFill>
                  <a:srgbClr val="D7E5D8"/>
                </a:solidFill>
                <a:latin typeface="Syne Extra Bold" pitchFamily="34" charset="0"/>
                <a:ea typeface="Syne Extra Bold" pitchFamily="34" charset="-122"/>
                <a:cs typeface="Syne Extra Bold" pitchFamily="34" charset="-120"/>
              </a:rPr>
              <a:t>Investment Recommendations</a:t>
            </a:r>
            <a:endParaRPr lang="en-US" sz="1850" dirty="0"/>
          </a:p>
        </p:txBody>
      </p:sp>
      <p:sp>
        <p:nvSpPr>
          <p:cNvPr id="16" name="Text 11"/>
          <p:cNvSpPr/>
          <p:nvPr/>
        </p:nvSpPr>
        <p:spPr>
          <a:xfrm>
            <a:off x="7475220" y="5327928"/>
            <a:ext cx="5990034" cy="308372"/>
          </a:xfrm>
          <a:prstGeom prst="rect">
            <a:avLst/>
          </a:prstGeom>
          <a:noFill/>
          <a:ln/>
        </p:spPr>
        <p:txBody>
          <a:bodyPr wrap="none" lIns="0" tIns="0" rIns="0" bIns="0" rtlCol="0" anchor="t"/>
          <a:lstStyle/>
          <a:p>
            <a:pPr marL="0" indent="0" algn="l">
              <a:lnSpc>
                <a:spcPts val="2400"/>
              </a:lnSpc>
              <a:buNone/>
            </a:pPr>
            <a:r>
              <a:rPr lang="en-US" sz="1500" dirty="0">
                <a:solidFill>
                  <a:srgbClr val="D7E5D8"/>
                </a:solidFill>
                <a:latin typeface="Syne" pitchFamily="34" charset="0"/>
                <a:ea typeface="Syne" pitchFamily="34" charset="-122"/>
                <a:cs typeface="Syne" pitchFamily="34" charset="-120"/>
              </a:rPr>
              <a:t>Refine and expand our insights</a:t>
            </a:r>
            <a:endParaRPr lang="en-US" sz="1500" dirty="0"/>
          </a:p>
        </p:txBody>
      </p:sp>
      <p:sp>
        <p:nvSpPr>
          <p:cNvPr id="17" name="Text 12"/>
          <p:cNvSpPr/>
          <p:nvPr/>
        </p:nvSpPr>
        <p:spPr>
          <a:xfrm>
            <a:off x="793790" y="6045875"/>
            <a:ext cx="13042821" cy="771049"/>
          </a:xfrm>
          <a:prstGeom prst="rect">
            <a:avLst/>
          </a:prstGeom>
          <a:noFill/>
          <a:ln/>
        </p:spPr>
        <p:txBody>
          <a:bodyPr wrap="square" lIns="0" tIns="0" rIns="0" bIns="0" rtlCol="0" anchor="t"/>
          <a:lstStyle/>
          <a:p>
            <a:pPr marL="0" indent="0">
              <a:lnSpc>
                <a:spcPts val="3000"/>
              </a:lnSpc>
              <a:buNone/>
            </a:pPr>
            <a:r>
              <a:rPr lang="en-US" sz="1850" dirty="0">
                <a:solidFill>
                  <a:srgbClr val="D7E5D8"/>
                </a:solidFill>
                <a:latin typeface="Syne" pitchFamily="34" charset="0"/>
                <a:ea typeface="Syne" pitchFamily="34" charset="-122"/>
                <a:cs typeface="Syne" pitchFamily="34" charset="-120"/>
              </a:rPr>
              <a:t>By leveraging a larger dataset, we aim to enhance the reliability and precision of our investment recommendations. This will allow us to provide more accurate and valuable insights for real estate stakeholders in California's dynamic housing market.</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626745"/>
            <a:ext cx="5387102" cy="673418"/>
          </a:xfrm>
          <a:prstGeom prst="rect">
            <a:avLst/>
          </a:prstGeom>
          <a:noFill/>
          <a:ln/>
        </p:spPr>
        <p:txBody>
          <a:bodyPr wrap="none" lIns="0" tIns="0" rIns="0" bIns="0" rtlCol="0" anchor="t"/>
          <a:lstStyle/>
          <a:p>
            <a:pPr marL="0" indent="0">
              <a:lnSpc>
                <a:spcPts val="5300"/>
              </a:lnSpc>
              <a:buNone/>
            </a:pPr>
            <a:r>
              <a:rPr lang="en-US" sz="4200" b="1" dirty="0">
                <a:solidFill>
                  <a:srgbClr val="F0F4F1"/>
                </a:solidFill>
                <a:latin typeface="Syne Extra Bold" pitchFamily="34" charset="0"/>
                <a:ea typeface="Syne Extra Bold" pitchFamily="34" charset="-122"/>
                <a:cs typeface="Syne Extra Bold" pitchFamily="34" charset="-120"/>
              </a:rPr>
              <a:t>Conclusion</a:t>
            </a:r>
            <a:endParaRPr lang="en-US" sz="4200" dirty="0"/>
          </a:p>
        </p:txBody>
      </p:sp>
      <p:sp>
        <p:nvSpPr>
          <p:cNvPr id="3" name="Text 1"/>
          <p:cNvSpPr/>
          <p:nvPr/>
        </p:nvSpPr>
        <p:spPr>
          <a:xfrm>
            <a:off x="1225272" y="2329101"/>
            <a:ext cx="3598426" cy="336590"/>
          </a:xfrm>
          <a:prstGeom prst="rect">
            <a:avLst/>
          </a:prstGeom>
          <a:noFill/>
          <a:ln/>
        </p:spPr>
        <p:txBody>
          <a:bodyPr wrap="none" lIns="0" tIns="0" rIns="0" bIns="0" rtlCol="0" anchor="t"/>
          <a:lstStyle/>
          <a:p>
            <a:pPr marL="0" indent="0" algn="r">
              <a:lnSpc>
                <a:spcPts val="2650"/>
              </a:lnSpc>
              <a:buNone/>
            </a:pPr>
            <a:r>
              <a:rPr lang="en-US" sz="2100" b="1" dirty="0">
                <a:solidFill>
                  <a:srgbClr val="D7E5D8"/>
                </a:solidFill>
                <a:latin typeface="Syne Extra Bold" pitchFamily="34" charset="0"/>
                <a:ea typeface="Syne Extra Bold" pitchFamily="34" charset="-122"/>
                <a:cs typeface="Syne Extra Bold" pitchFamily="34" charset="-120"/>
              </a:rPr>
              <a:t>Valuable Insights</a:t>
            </a:r>
            <a:endParaRPr lang="en-US" sz="2100" dirty="0"/>
          </a:p>
        </p:txBody>
      </p:sp>
      <p:sp>
        <p:nvSpPr>
          <p:cNvPr id="4" name="Text 2"/>
          <p:cNvSpPr/>
          <p:nvPr/>
        </p:nvSpPr>
        <p:spPr>
          <a:xfrm>
            <a:off x="793790" y="2794873"/>
            <a:ext cx="4029908" cy="344805"/>
          </a:xfrm>
          <a:prstGeom prst="rect">
            <a:avLst/>
          </a:prstGeom>
          <a:noFill/>
          <a:ln/>
        </p:spPr>
        <p:txBody>
          <a:bodyPr wrap="none" lIns="0" tIns="0" rIns="0" bIns="0" rtlCol="0" anchor="t"/>
          <a:lstStyle/>
          <a:p>
            <a:pPr marL="0" indent="0" algn="r">
              <a:lnSpc>
                <a:spcPts val="2700"/>
              </a:lnSpc>
              <a:buNone/>
            </a:pPr>
            <a:r>
              <a:rPr lang="en-US" sz="1650" dirty="0">
                <a:solidFill>
                  <a:srgbClr val="D7E5D8"/>
                </a:solidFill>
                <a:latin typeface="Syne" pitchFamily="34" charset="0"/>
                <a:ea typeface="Syne" pitchFamily="34" charset="-122"/>
                <a:cs typeface="Syne" pitchFamily="34" charset="-120"/>
              </a:rPr>
              <a:t>Uncovered investment opportunities</a:t>
            </a:r>
            <a:endParaRPr lang="en-US" sz="1650" dirty="0"/>
          </a:p>
        </p:txBody>
      </p:sp>
      <p:pic>
        <p:nvPicPr>
          <p:cNvPr id="5" name="Image 0" descr="preencoded.png"/>
          <p:cNvPicPr>
            <a:picLocks noChangeAspect="1"/>
          </p:cNvPicPr>
          <p:nvPr/>
        </p:nvPicPr>
        <p:blipFill>
          <a:blip r:embed="rId3"/>
          <a:stretch>
            <a:fillRect/>
          </a:stretch>
        </p:blipFill>
        <p:spPr>
          <a:xfrm>
            <a:off x="5146834" y="1731050"/>
            <a:ext cx="4336733" cy="4336733"/>
          </a:xfrm>
          <a:prstGeom prst="rect">
            <a:avLst/>
          </a:prstGeom>
        </p:spPr>
      </p:pic>
      <p:sp>
        <p:nvSpPr>
          <p:cNvPr id="6" name="Text 3"/>
          <p:cNvSpPr/>
          <p:nvPr/>
        </p:nvSpPr>
        <p:spPr>
          <a:xfrm>
            <a:off x="6371034" y="2441972"/>
            <a:ext cx="142518" cy="430887"/>
          </a:xfrm>
          <a:prstGeom prst="rect">
            <a:avLst/>
          </a:prstGeom>
          <a:noFill/>
          <a:ln/>
        </p:spPr>
        <p:txBody>
          <a:bodyPr wrap="none" lIns="0" tIns="0" rIns="0" bIns="0" rtlCol="0" anchor="t"/>
          <a:lstStyle/>
          <a:p>
            <a:pPr marL="0" indent="0">
              <a:lnSpc>
                <a:spcPts val="3350"/>
              </a:lnSpc>
              <a:buNone/>
            </a:pPr>
            <a:r>
              <a:rPr lang="en-US" sz="2100" b="1" dirty="0">
                <a:solidFill>
                  <a:srgbClr val="FFFFFF"/>
                </a:solidFill>
                <a:latin typeface="Syne Extra Bold" pitchFamily="34" charset="0"/>
                <a:ea typeface="Syne Extra Bold" pitchFamily="34" charset="-122"/>
                <a:cs typeface="Syne Extra Bold" pitchFamily="34" charset="-120"/>
              </a:rPr>
              <a:t>1</a:t>
            </a:r>
            <a:endParaRPr lang="en-US" sz="2100" dirty="0"/>
          </a:p>
        </p:txBody>
      </p:sp>
      <p:sp>
        <p:nvSpPr>
          <p:cNvPr id="7" name="Text 4"/>
          <p:cNvSpPr/>
          <p:nvPr/>
        </p:nvSpPr>
        <p:spPr>
          <a:xfrm>
            <a:off x="9806702" y="2160865"/>
            <a:ext cx="4029908" cy="673179"/>
          </a:xfrm>
          <a:prstGeom prst="rect">
            <a:avLst/>
          </a:prstGeom>
          <a:noFill/>
          <a:ln/>
        </p:spPr>
        <p:txBody>
          <a:bodyPr wrap="square" lIns="0" tIns="0" rIns="0" bIns="0" rtlCol="0" anchor="t"/>
          <a:lstStyle/>
          <a:p>
            <a:pPr marL="0" indent="0" algn="l">
              <a:lnSpc>
                <a:spcPts val="2650"/>
              </a:lnSpc>
              <a:buNone/>
            </a:pPr>
            <a:r>
              <a:rPr lang="en-US" sz="2100" b="1" dirty="0">
                <a:solidFill>
                  <a:srgbClr val="D7E5D8"/>
                </a:solidFill>
                <a:latin typeface="Syne Extra Bold" pitchFamily="34" charset="0"/>
                <a:ea typeface="Syne Extra Bold" pitchFamily="34" charset="-122"/>
                <a:cs typeface="Syne Extra Bold" pitchFamily="34" charset="-120"/>
              </a:rPr>
              <a:t>Interconnected Factors</a:t>
            </a:r>
            <a:endParaRPr lang="en-US" sz="2100" dirty="0"/>
          </a:p>
        </p:txBody>
      </p:sp>
      <p:sp>
        <p:nvSpPr>
          <p:cNvPr id="8" name="Text 5"/>
          <p:cNvSpPr/>
          <p:nvPr/>
        </p:nvSpPr>
        <p:spPr>
          <a:xfrm>
            <a:off x="9806702" y="2963228"/>
            <a:ext cx="4029908" cy="344805"/>
          </a:xfrm>
          <a:prstGeom prst="rect">
            <a:avLst/>
          </a:prstGeom>
          <a:noFill/>
          <a:ln/>
        </p:spPr>
        <p:txBody>
          <a:bodyPr wrap="none" lIns="0" tIns="0" rIns="0" bIns="0" rtlCol="0" anchor="t"/>
          <a:lstStyle/>
          <a:p>
            <a:pPr marL="0" indent="0" algn="l">
              <a:lnSpc>
                <a:spcPts val="2700"/>
              </a:lnSpc>
              <a:buNone/>
            </a:pPr>
            <a:r>
              <a:rPr lang="en-US" sz="1650" dirty="0">
                <a:solidFill>
                  <a:srgbClr val="D7E5D8"/>
                </a:solidFill>
                <a:latin typeface="Syne" pitchFamily="34" charset="0"/>
                <a:ea typeface="Syne" pitchFamily="34" charset="-122"/>
                <a:cs typeface="Syne" pitchFamily="34" charset="-120"/>
              </a:rPr>
              <a:t>ROI, features, and interest rates</a:t>
            </a:r>
            <a:endParaRPr lang="en-US" sz="1650" dirty="0"/>
          </a:p>
        </p:txBody>
      </p:sp>
      <p:pic>
        <p:nvPicPr>
          <p:cNvPr id="9" name="Image 1" descr="preencoded.png"/>
          <p:cNvPicPr>
            <a:picLocks noChangeAspect="1"/>
          </p:cNvPicPr>
          <p:nvPr/>
        </p:nvPicPr>
        <p:blipFill>
          <a:blip r:embed="rId4"/>
          <a:stretch>
            <a:fillRect/>
          </a:stretch>
        </p:blipFill>
        <p:spPr>
          <a:xfrm>
            <a:off x="5146834" y="1731050"/>
            <a:ext cx="4336733" cy="4336733"/>
          </a:xfrm>
          <a:prstGeom prst="rect">
            <a:avLst/>
          </a:prstGeom>
        </p:spPr>
      </p:pic>
      <p:sp>
        <p:nvSpPr>
          <p:cNvPr id="10" name="Text 6"/>
          <p:cNvSpPr/>
          <p:nvPr/>
        </p:nvSpPr>
        <p:spPr>
          <a:xfrm>
            <a:off x="8422005" y="2811066"/>
            <a:ext cx="270034" cy="430887"/>
          </a:xfrm>
          <a:prstGeom prst="rect">
            <a:avLst/>
          </a:prstGeom>
          <a:noFill/>
          <a:ln/>
        </p:spPr>
        <p:txBody>
          <a:bodyPr wrap="none" lIns="0" tIns="0" rIns="0" bIns="0" rtlCol="0" anchor="t"/>
          <a:lstStyle/>
          <a:p>
            <a:pPr marL="0" indent="0">
              <a:lnSpc>
                <a:spcPts val="3350"/>
              </a:lnSpc>
              <a:buNone/>
            </a:pPr>
            <a:r>
              <a:rPr lang="en-US" sz="2100" b="1" dirty="0">
                <a:solidFill>
                  <a:srgbClr val="FFFFFF"/>
                </a:solidFill>
                <a:latin typeface="Syne Extra Bold" pitchFamily="34" charset="0"/>
                <a:ea typeface="Syne Extra Bold" pitchFamily="34" charset="-122"/>
                <a:cs typeface="Syne Extra Bold" pitchFamily="34" charset="-120"/>
              </a:rPr>
              <a:t>2</a:t>
            </a:r>
            <a:endParaRPr lang="en-US" sz="2100" dirty="0"/>
          </a:p>
        </p:txBody>
      </p:sp>
      <p:sp>
        <p:nvSpPr>
          <p:cNvPr id="11" name="Text 7"/>
          <p:cNvSpPr/>
          <p:nvPr/>
        </p:nvSpPr>
        <p:spPr>
          <a:xfrm>
            <a:off x="9806702" y="4490799"/>
            <a:ext cx="4029908" cy="673179"/>
          </a:xfrm>
          <a:prstGeom prst="rect">
            <a:avLst/>
          </a:prstGeom>
          <a:noFill/>
          <a:ln/>
        </p:spPr>
        <p:txBody>
          <a:bodyPr wrap="square" lIns="0" tIns="0" rIns="0" bIns="0" rtlCol="0" anchor="t"/>
          <a:lstStyle/>
          <a:p>
            <a:pPr marL="0" indent="0" algn="l">
              <a:lnSpc>
                <a:spcPts val="2650"/>
              </a:lnSpc>
              <a:buNone/>
            </a:pPr>
            <a:r>
              <a:rPr lang="en-US" sz="2100" b="1" dirty="0">
                <a:solidFill>
                  <a:srgbClr val="D7E5D8"/>
                </a:solidFill>
                <a:latin typeface="Syne Extra Bold" pitchFamily="34" charset="0"/>
                <a:ea typeface="Syne Extra Bold" pitchFamily="34" charset="-122"/>
                <a:cs typeface="Syne Extra Bold" pitchFamily="34" charset="-120"/>
              </a:rPr>
              <a:t>Continuous Optimization</a:t>
            </a:r>
            <a:endParaRPr lang="en-US" sz="2100" dirty="0"/>
          </a:p>
        </p:txBody>
      </p:sp>
      <p:sp>
        <p:nvSpPr>
          <p:cNvPr id="12" name="Text 8"/>
          <p:cNvSpPr/>
          <p:nvPr/>
        </p:nvSpPr>
        <p:spPr>
          <a:xfrm>
            <a:off x="9806702" y="5293162"/>
            <a:ext cx="4029908" cy="344805"/>
          </a:xfrm>
          <a:prstGeom prst="rect">
            <a:avLst/>
          </a:prstGeom>
          <a:noFill/>
          <a:ln/>
        </p:spPr>
        <p:txBody>
          <a:bodyPr wrap="none" lIns="0" tIns="0" rIns="0" bIns="0" rtlCol="0" anchor="t"/>
          <a:lstStyle/>
          <a:p>
            <a:pPr marL="0" indent="0" algn="l">
              <a:lnSpc>
                <a:spcPts val="2700"/>
              </a:lnSpc>
              <a:buNone/>
            </a:pPr>
            <a:r>
              <a:rPr lang="en-US" sz="1650" dirty="0">
                <a:solidFill>
                  <a:srgbClr val="D7E5D8"/>
                </a:solidFill>
                <a:latin typeface="Syne" pitchFamily="34" charset="0"/>
                <a:ea typeface="Syne" pitchFamily="34" charset="-122"/>
                <a:cs typeface="Syne" pitchFamily="34" charset="-120"/>
              </a:rPr>
              <a:t>Need for model refinement</a:t>
            </a:r>
            <a:endParaRPr lang="en-US" sz="1650" dirty="0"/>
          </a:p>
        </p:txBody>
      </p:sp>
      <p:pic>
        <p:nvPicPr>
          <p:cNvPr id="13" name="Image 2" descr="preencoded.png"/>
          <p:cNvPicPr>
            <a:picLocks noChangeAspect="1"/>
          </p:cNvPicPr>
          <p:nvPr/>
        </p:nvPicPr>
        <p:blipFill>
          <a:blip r:embed="rId5"/>
          <a:stretch>
            <a:fillRect/>
          </a:stretch>
        </p:blipFill>
        <p:spPr>
          <a:xfrm>
            <a:off x="5146834" y="1731050"/>
            <a:ext cx="4336733" cy="4336733"/>
          </a:xfrm>
          <a:prstGeom prst="rect">
            <a:avLst/>
          </a:prstGeom>
        </p:spPr>
      </p:pic>
      <p:sp>
        <p:nvSpPr>
          <p:cNvPr id="14" name="Text 9"/>
          <p:cNvSpPr/>
          <p:nvPr/>
        </p:nvSpPr>
        <p:spPr>
          <a:xfrm>
            <a:off x="8045887" y="4925735"/>
            <a:ext cx="284083" cy="430887"/>
          </a:xfrm>
          <a:prstGeom prst="rect">
            <a:avLst/>
          </a:prstGeom>
          <a:noFill/>
          <a:ln/>
        </p:spPr>
        <p:txBody>
          <a:bodyPr wrap="none" lIns="0" tIns="0" rIns="0" bIns="0" rtlCol="0" anchor="t"/>
          <a:lstStyle/>
          <a:p>
            <a:pPr marL="0" indent="0">
              <a:lnSpc>
                <a:spcPts val="3350"/>
              </a:lnSpc>
              <a:buNone/>
            </a:pPr>
            <a:r>
              <a:rPr lang="en-US" sz="2100" b="1" dirty="0">
                <a:solidFill>
                  <a:srgbClr val="FFFFFF"/>
                </a:solidFill>
                <a:latin typeface="Syne Extra Bold" pitchFamily="34" charset="0"/>
                <a:ea typeface="Syne Extra Bold" pitchFamily="34" charset="-122"/>
                <a:cs typeface="Syne Extra Bold" pitchFamily="34" charset="-120"/>
              </a:rPr>
              <a:t>3</a:t>
            </a:r>
            <a:endParaRPr lang="en-US" sz="2100" dirty="0"/>
          </a:p>
        </p:txBody>
      </p:sp>
      <p:sp>
        <p:nvSpPr>
          <p:cNvPr id="15" name="Text 10"/>
          <p:cNvSpPr/>
          <p:nvPr/>
        </p:nvSpPr>
        <p:spPr>
          <a:xfrm>
            <a:off x="793790" y="4490799"/>
            <a:ext cx="4029908" cy="673179"/>
          </a:xfrm>
          <a:prstGeom prst="rect">
            <a:avLst/>
          </a:prstGeom>
          <a:noFill/>
          <a:ln/>
        </p:spPr>
        <p:txBody>
          <a:bodyPr wrap="square" lIns="0" tIns="0" rIns="0" bIns="0" rtlCol="0" anchor="t"/>
          <a:lstStyle/>
          <a:p>
            <a:pPr marL="0" indent="0" algn="r">
              <a:lnSpc>
                <a:spcPts val="2650"/>
              </a:lnSpc>
              <a:buNone/>
            </a:pPr>
            <a:r>
              <a:rPr lang="en-US" sz="2100" b="1" dirty="0">
                <a:solidFill>
                  <a:srgbClr val="D7E5D8"/>
                </a:solidFill>
                <a:latin typeface="Syne Extra Bold" pitchFamily="34" charset="0"/>
                <a:ea typeface="Syne Extra Bold" pitchFamily="34" charset="-122"/>
                <a:cs typeface="Syne Extra Bold" pitchFamily="34" charset="-120"/>
              </a:rPr>
              <a:t>Informed Decisions</a:t>
            </a:r>
            <a:endParaRPr lang="en-US" sz="2100" dirty="0"/>
          </a:p>
        </p:txBody>
      </p:sp>
      <p:sp>
        <p:nvSpPr>
          <p:cNvPr id="16" name="Text 11"/>
          <p:cNvSpPr/>
          <p:nvPr/>
        </p:nvSpPr>
        <p:spPr>
          <a:xfrm>
            <a:off x="793790" y="5293162"/>
            <a:ext cx="4029908" cy="344805"/>
          </a:xfrm>
          <a:prstGeom prst="rect">
            <a:avLst/>
          </a:prstGeom>
          <a:noFill/>
          <a:ln/>
        </p:spPr>
        <p:txBody>
          <a:bodyPr wrap="none" lIns="0" tIns="0" rIns="0" bIns="0" rtlCol="0" anchor="t"/>
          <a:lstStyle/>
          <a:p>
            <a:pPr marL="0" indent="0" algn="r">
              <a:lnSpc>
                <a:spcPts val="2700"/>
              </a:lnSpc>
              <a:buNone/>
            </a:pPr>
            <a:r>
              <a:rPr lang="en-US" sz="1650" dirty="0">
                <a:solidFill>
                  <a:srgbClr val="D7E5D8"/>
                </a:solidFill>
                <a:latin typeface="Syne" pitchFamily="34" charset="0"/>
                <a:ea typeface="Syne" pitchFamily="34" charset="-122"/>
                <a:cs typeface="Syne" pitchFamily="34" charset="-120"/>
              </a:rPr>
              <a:t>Guide economic policies</a:t>
            </a:r>
            <a:endParaRPr lang="en-US" sz="1650" dirty="0"/>
          </a:p>
        </p:txBody>
      </p:sp>
      <p:pic>
        <p:nvPicPr>
          <p:cNvPr id="17" name="Image 3" descr="preencoded.png"/>
          <p:cNvPicPr>
            <a:picLocks noChangeAspect="1"/>
          </p:cNvPicPr>
          <p:nvPr/>
        </p:nvPicPr>
        <p:blipFill>
          <a:blip r:embed="rId6"/>
          <a:stretch>
            <a:fillRect/>
          </a:stretch>
        </p:blipFill>
        <p:spPr>
          <a:xfrm>
            <a:off x="5146834" y="1731050"/>
            <a:ext cx="4336733" cy="4336733"/>
          </a:xfrm>
          <a:prstGeom prst="rect">
            <a:avLst/>
          </a:prstGeom>
        </p:spPr>
      </p:pic>
      <p:sp>
        <p:nvSpPr>
          <p:cNvPr id="18" name="Text 12"/>
          <p:cNvSpPr/>
          <p:nvPr/>
        </p:nvSpPr>
        <p:spPr>
          <a:xfrm>
            <a:off x="5925979" y="4556641"/>
            <a:ext cx="294561" cy="430887"/>
          </a:xfrm>
          <a:prstGeom prst="rect">
            <a:avLst/>
          </a:prstGeom>
          <a:noFill/>
          <a:ln/>
        </p:spPr>
        <p:txBody>
          <a:bodyPr wrap="none" lIns="0" tIns="0" rIns="0" bIns="0" rtlCol="0" anchor="t"/>
          <a:lstStyle/>
          <a:p>
            <a:pPr marL="0" indent="0">
              <a:lnSpc>
                <a:spcPts val="3350"/>
              </a:lnSpc>
              <a:buNone/>
            </a:pPr>
            <a:r>
              <a:rPr lang="en-US" sz="2100" b="1" dirty="0">
                <a:solidFill>
                  <a:srgbClr val="FFFFFF"/>
                </a:solidFill>
                <a:latin typeface="Syne Extra Bold" pitchFamily="34" charset="0"/>
                <a:ea typeface="Syne Extra Bold" pitchFamily="34" charset="-122"/>
                <a:cs typeface="Syne Extra Bold" pitchFamily="34" charset="-120"/>
              </a:rPr>
              <a:t>4</a:t>
            </a:r>
            <a:endParaRPr lang="en-US" sz="2100" dirty="0"/>
          </a:p>
        </p:txBody>
      </p:sp>
      <p:sp>
        <p:nvSpPr>
          <p:cNvPr id="19" name="Text 13"/>
          <p:cNvSpPr/>
          <p:nvPr/>
        </p:nvSpPr>
        <p:spPr>
          <a:xfrm>
            <a:off x="793790" y="6310193"/>
            <a:ext cx="13042821" cy="1292662"/>
          </a:xfrm>
          <a:prstGeom prst="rect">
            <a:avLst/>
          </a:prstGeom>
          <a:noFill/>
          <a:ln/>
        </p:spPr>
        <p:txBody>
          <a:bodyPr wrap="square" lIns="0" tIns="0" rIns="0" bIns="0" rtlCol="0" anchor="t"/>
          <a:lstStyle/>
          <a:p>
            <a:pPr marL="0" indent="0">
              <a:lnSpc>
                <a:spcPts val="3350"/>
              </a:lnSpc>
              <a:buNone/>
            </a:pPr>
            <a:r>
              <a:rPr lang="en-US" sz="2100" dirty="0">
                <a:solidFill>
                  <a:srgbClr val="D7E5D8"/>
                </a:solidFill>
                <a:latin typeface="Syne" pitchFamily="34" charset="0"/>
                <a:ea typeface="Syne" pitchFamily="34" charset="-122"/>
                <a:cs typeface="Syne" pitchFamily="34" charset="-120"/>
              </a:rPr>
              <a:t>Our housing market analysis highlights the interconnected effects of ROI, housing features, and interest rates on California's real estate prices, emphasizing the need for continuous model optimization to guide policies and investments.</a:t>
            </a:r>
            <a:endParaRPr lang="en-US" sz="21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738545"/>
            <a:ext cx="7748111" cy="602456"/>
          </a:xfrm>
          <a:prstGeom prst="rect">
            <a:avLst/>
          </a:prstGeom>
          <a:noFill/>
          <a:ln/>
        </p:spPr>
        <p:txBody>
          <a:bodyPr wrap="none" lIns="0" tIns="0" rIns="0" bIns="0" rtlCol="0" anchor="t"/>
          <a:lstStyle/>
          <a:p>
            <a:pPr marL="0" indent="0">
              <a:lnSpc>
                <a:spcPts val="4700"/>
              </a:lnSpc>
              <a:buNone/>
            </a:pPr>
            <a:r>
              <a:rPr lang="en-US" sz="3750" b="1" dirty="0">
                <a:solidFill>
                  <a:srgbClr val="F0F4F1"/>
                </a:solidFill>
                <a:latin typeface="Syne Extra Bold" pitchFamily="34" charset="0"/>
                <a:ea typeface="Syne Extra Bold" pitchFamily="34" charset="-122"/>
                <a:cs typeface="Syne Extra Bold" pitchFamily="34" charset="-120"/>
              </a:rPr>
              <a:t>Project Contributors</a:t>
            </a:r>
            <a:endParaRPr lang="en-US" sz="3750" dirty="0"/>
          </a:p>
        </p:txBody>
      </p:sp>
      <p:pic>
        <p:nvPicPr>
          <p:cNvPr id="3" name="Image 0" descr="preencoded.png"/>
          <p:cNvPicPr>
            <a:picLocks noChangeAspect="1"/>
          </p:cNvPicPr>
          <p:nvPr/>
        </p:nvPicPr>
        <p:blipFill>
          <a:blip r:embed="rId3"/>
          <a:stretch>
            <a:fillRect/>
          </a:stretch>
        </p:blipFill>
        <p:spPr>
          <a:xfrm>
            <a:off x="793790" y="1726525"/>
            <a:ext cx="2587109" cy="1598890"/>
          </a:xfrm>
          <a:prstGeom prst="rect">
            <a:avLst/>
          </a:prstGeom>
        </p:spPr>
      </p:pic>
      <p:sp>
        <p:nvSpPr>
          <p:cNvPr id="4" name="Text 1"/>
          <p:cNvSpPr/>
          <p:nvPr/>
        </p:nvSpPr>
        <p:spPr>
          <a:xfrm>
            <a:off x="793790" y="3566398"/>
            <a:ext cx="2409944" cy="301228"/>
          </a:xfrm>
          <a:prstGeom prst="rect">
            <a:avLst/>
          </a:prstGeom>
          <a:noFill/>
          <a:ln/>
        </p:spPr>
        <p:txBody>
          <a:bodyPr wrap="none" lIns="0" tIns="0" rIns="0" bIns="0" rtlCol="0" anchor="t"/>
          <a:lstStyle/>
          <a:p>
            <a:pPr marL="0" indent="0" algn="l">
              <a:lnSpc>
                <a:spcPts val="2350"/>
              </a:lnSpc>
              <a:buNone/>
            </a:pPr>
            <a:r>
              <a:rPr lang="en-US" sz="1850" b="1" dirty="0">
                <a:solidFill>
                  <a:srgbClr val="D7E5D8"/>
                </a:solidFill>
                <a:latin typeface="Syne Extra Bold" pitchFamily="34" charset="0"/>
                <a:ea typeface="Syne Extra Bold" pitchFamily="34" charset="-122"/>
                <a:cs typeface="Syne Extra Bold" pitchFamily="34" charset="-120"/>
              </a:rPr>
              <a:t>Chris Gilbert</a:t>
            </a:r>
            <a:endParaRPr lang="en-US" sz="1850" dirty="0"/>
          </a:p>
        </p:txBody>
      </p:sp>
      <p:pic>
        <p:nvPicPr>
          <p:cNvPr id="5" name="Image 1" descr="preencoded.png"/>
          <p:cNvPicPr>
            <a:picLocks noChangeAspect="1"/>
          </p:cNvPicPr>
          <p:nvPr/>
        </p:nvPicPr>
        <p:blipFill>
          <a:blip r:embed="rId4"/>
          <a:stretch>
            <a:fillRect/>
          </a:stretch>
        </p:blipFill>
        <p:spPr>
          <a:xfrm>
            <a:off x="4126706" y="1726525"/>
            <a:ext cx="2587228" cy="1599009"/>
          </a:xfrm>
          <a:prstGeom prst="rect">
            <a:avLst/>
          </a:prstGeom>
        </p:spPr>
      </p:pic>
      <p:sp>
        <p:nvSpPr>
          <p:cNvPr id="6" name="Text 2"/>
          <p:cNvSpPr/>
          <p:nvPr/>
        </p:nvSpPr>
        <p:spPr>
          <a:xfrm>
            <a:off x="4126706" y="3566517"/>
            <a:ext cx="2409944" cy="301228"/>
          </a:xfrm>
          <a:prstGeom prst="rect">
            <a:avLst/>
          </a:prstGeom>
          <a:noFill/>
          <a:ln/>
        </p:spPr>
        <p:txBody>
          <a:bodyPr wrap="none" lIns="0" tIns="0" rIns="0" bIns="0" rtlCol="0" anchor="t"/>
          <a:lstStyle/>
          <a:p>
            <a:pPr marL="0" indent="0" algn="l">
              <a:lnSpc>
                <a:spcPts val="2350"/>
              </a:lnSpc>
              <a:buNone/>
            </a:pPr>
            <a:r>
              <a:rPr lang="en-US" sz="1850" b="1" dirty="0">
                <a:solidFill>
                  <a:srgbClr val="D7E5D8"/>
                </a:solidFill>
                <a:latin typeface="Syne Extra Bold" pitchFamily="34" charset="0"/>
                <a:ea typeface="Syne Extra Bold" pitchFamily="34" charset="-122"/>
                <a:cs typeface="Syne Extra Bold" pitchFamily="34" charset="-120"/>
              </a:rPr>
              <a:t>Will Atwater</a:t>
            </a:r>
            <a:endParaRPr lang="en-US" sz="1850" dirty="0"/>
          </a:p>
        </p:txBody>
      </p:sp>
      <p:pic>
        <p:nvPicPr>
          <p:cNvPr id="7" name="Image 2" descr="preencoded.png"/>
          <p:cNvPicPr>
            <a:picLocks noChangeAspect="1"/>
          </p:cNvPicPr>
          <p:nvPr/>
        </p:nvPicPr>
        <p:blipFill>
          <a:blip r:embed="rId5"/>
          <a:stretch>
            <a:fillRect/>
          </a:stretch>
        </p:blipFill>
        <p:spPr>
          <a:xfrm>
            <a:off x="7459742" y="1726525"/>
            <a:ext cx="2587228" cy="1599009"/>
          </a:xfrm>
          <a:prstGeom prst="rect">
            <a:avLst/>
          </a:prstGeom>
        </p:spPr>
      </p:pic>
      <p:sp>
        <p:nvSpPr>
          <p:cNvPr id="8" name="Text 3"/>
          <p:cNvSpPr/>
          <p:nvPr/>
        </p:nvSpPr>
        <p:spPr>
          <a:xfrm>
            <a:off x="7459742" y="3566517"/>
            <a:ext cx="3038118" cy="301228"/>
          </a:xfrm>
          <a:prstGeom prst="rect">
            <a:avLst/>
          </a:prstGeom>
          <a:noFill/>
          <a:ln/>
        </p:spPr>
        <p:txBody>
          <a:bodyPr wrap="none" lIns="0" tIns="0" rIns="0" bIns="0" rtlCol="0" anchor="t"/>
          <a:lstStyle/>
          <a:p>
            <a:pPr marL="0" indent="0" algn="l">
              <a:lnSpc>
                <a:spcPts val="2350"/>
              </a:lnSpc>
              <a:buNone/>
            </a:pPr>
            <a:r>
              <a:rPr lang="en-US" sz="1850" b="1" dirty="0">
                <a:solidFill>
                  <a:srgbClr val="D7E5D8"/>
                </a:solidFill>
                <a:latin typeface="Syne Extra Bold" pitchFamily="34" charset="0"/>
                <a:ea typeface="Syne Extra Bold" pitchFamily="34" charset="-122"/>
                <a:cs typeface="Syne Extra Bold" pitchFamily="34" charset="-120"/>
              </a:rPr>
              <a:t>Dexter Johnson</a:t>
            </a:r>
            <a:endParaRPr lang="en-US" sz="1850" dirty="0"/>
          </a:p>
        </p:txBody>
      </p:sp>
      <p:pic>
        <p:nvPicPr>
          <p:cNvPr id="9" name="Image 3" descr="preencoded.png"/>
          <p:cNvPicPr>
            <a:picLocks noChangeAspect="1"/>
          </p:cNvPicPr>
          <p:nvPr/>
        </p:nvPicPr>
        <p:blipFill>
          <a:blip r:embed="rId6"/>
          <a:stretch>
            <a:fillRect/>
          </a:stretch>
        </p:blipFill>
        <p:spPr>
          <a:xfrm>
            <a:off x="10792778" y="1726525"/>
            <a:ext cx="2587228" cy="1599009"/>
          </a:xfrm>
          <a:prstGeom prst="rect">
            <a:avLst/>
          </a:prstGeom>
        </p:spPr>
      </p:pic>
      <p:sp>
        <p:nvSpPr>
          <p:cNvPr id="10" name="Text 4"/>
          <p:cNvSpPr/>
          <p:nvPr/>
        </p:nvSpPr>
        <p:spPr>
          <a:xfrm>
            <a:off x="10792778" y="3566517"/>
            <a:ext cx="2658666" cy="301228"/>
          </a:xfrm>
          <a:prstGeom prst="rect">
            <a:avLst/>
          </a:prstGeom>
          <a:noFill/>
          <a:ln/>
        </p:spPr>
        <p:txBody>
          <a:bodyPr wrap="none" lIns="0" tIns="0" rIns="0" bIns="0" rtlCol="0" anchor="t"/>
          <a:lstStyle/>
          <a:p>
            <a:pPr marL="0" indent="0" algn="l">
              <a:lnSpc>
                <a:spcPts val="2350"/>
              </a:lnSpc>
              <a:buNone/>
            </a:pPr>
            <a:r>
              <a:rPr lang="en-US" sz="1850" b="1" dirty="0">
                <a:solidFill>
                  <a:srgbClr val="D7E5D8"/>
                </a:solidFill>
                <a:latin typeface="Syne Extra Bold" pitchFamily="34" charset="0"/>
                <a:ea typeface="Syne Extra Bold" pitchFamily="34" charset="-122"/>
                <a:cs typeface="Syne Extra Bold" pitchFamily="34" charset="-120"/>
              </a:rPr>
              <a:t>Joel Freeman</a:t>
            </a:r>
            <a:endParaRPr lang="en-US" sz="1850" dirty="0"/>
          </a:p>
        </p:txBody>
      </p:sp>
      <p:pic>
        <p:nvPicPr>
          <p:cNvPr id="11" name="Image 4" descr="preencoded.png"/>
          <p:cNvPicPr>
            <a:picLocks noChangeAspect="1"/>
          </p:cNvPicPr>
          <p:nvPr/>
        </p:nvPicPr>
        <p:blipFill>
          <a:blip r:embed="rId7"/>
          <a:stretch>
            <a:fillRect/>
          </a:stretch>
        </p:blipFill>
        <p:spPr>
          <a:xfrm>
            <a:off x="793790" y="4446151"/>
            <a:ext cx="2587109" cy="1598890"/>
          </a:xfrm>
          <a:prstGeom prst="rect">
            <a:avLst/>
          </a:prstGeom>
        </p:spPr>
      </p:pic>
      <p:sp>
        <p:nvSpPr>
          <p:cNvPr id="12" name="Text 5"/>
          <p:cNvSpPr/>
          <p:nvPr/>
        </p:nvSpPr>
        <p:spPr>
          <a:xfrm>
            <a:off x="793790" y="6286024"/>
            <a:ext cx="2828568" cy="301228"/>
          </a:xfrm>
          <a:prstGeom prst="rect">
            <a:avLst/>
          </a:prstGeom>
          <a:noFill/>
          <a:ln/>
        </p:spPr>
        <p:txBody>
          <a:bodyPr wrap="none" lIns="0" tIns="0" rIns="0" bIns="0" rtlCol="0" anchor="t"/>
          <a:lstStyle/>
          <a:p>
            <a:pPr marL="0" indent="0" algn="l">
              <a:lnSpc>
                <a:spcPts val="2350"/>
              </a:lnSpc>
              <a:buNone/>
            </a:pPr>
            <a:r>
              <a:rPr lang="en-US" sz="1850" b="1" dirty="0">
                <a:solidFill>
                  <a:srgbClr val="D7E5D8"/>
                </a:solidFill>
                <a:latin typeface="Syne Extra Bold" pitchFamily="34" charset="0"/>
                <a:ea typeface="Syne Extra Bold" pitchFamily="34" charset="-122"/>
                <a:cs typeface="Syne Extra Bold" pitchFamily="34" charset="-120"/>
              </a:rPr>
              <a:t>Rod Burroughs</a:t>
            </a:r>
            <a:endParaRPr lang="en-US" sz="1850" dirty="0"/>
          </a:p>
        </p:txBody>
      </p:sp>
      <p:pic>
        <p:nvPicPr>
          <p:cNvPr id="13" name="Image 5" descr="preencoded.png"/>
          <p:cNvPicPr>
            <a:picLocks noChangeAspect="1"/>
          </p:cNvPicPr>
          <p:nvPr/>
        </p:nvPicPr>
        <p:blipFill>
          <a:blip r:embed="rId8"/>
          <a:stretch>
            <a:fillRect/>
          </a:stretch>
        </p:blipFill>
        <p:spPr>
          <a:xfrm>
            <a:off x="4126706" y="4446151"/>
            <a:ext cx="2587228" cy="1599009"/>
          </a:xfrm>
          <a:prstGeom prst="rect">
            <a:avLst/>
          </a:prstGeom>
        </p:spPr>
      </p:pic>
      <p:sp>
        <p:nvSpPr>
          <p:cNvPr id="14" name="Text 6"/>
          <p:cNvSpPr/>
          <p:nvPr/>
        </p:nvSpPr>
        <p:spPr>
          <a:xfrm>
            <a:off x="4126706" y="6286143"/>
            <a:ext cx="3043833" cy="602456"/>
          </a:xfrm>
          <a:prstGeom prst="rect">
            <a:avLst/>
          </a:prstGeom>
          <a:noFill/>
          <a:ln/>
        </p:spPr>
        <p:txBody>
          <a:bodyPr wrap="square" lIns="0" tIns="0" rIns="0" bIns="0" rtlCol="0" anchor="t"/>
          <a:lstStyle/>
          <a:p>
            <a:pPr marL="0" indent="0" algn="l">
              <a:lnSpc>
                <a:spcPts val="2350"/>
              </a:lnSpc>
              <a:buNone/>
            </a:pPr>
            <a:r>
              <a:rPr lang="en-US" sz="1850" b="1" dirty="0">
                <a:solidFill>
                  <a:srgbClr val="D7E5D8"/>
                </a:solidFill>
                <a:latin typeface="Syne Extra Bold" pitchFamily="34" charset="0"/>
                <a:ea typeface="Syne Extra Bold" pitchFamily="34" charset="-122"/>
                <a:cs typeface="Syne Extra Bold" pitchFamily="34" charset="-120"/>
              </a:rPr>
              <a:t>Jacinto Cepeda Quiroz</a:t>
            </a:r>
            <a:endParaRPr lang="en-US" sz="1850" dirty="0"/>
          </a:p>
        </p:txBody>
      </p:sp>
      <p:sp>
        <p:nvSpPr>
          <p:cNvPr id="15" name="Text 7"/>
          <p:cNvSpPr/>
          <p:nvPr/>
        </p:nvSpPr>
        <p:spPr>
          <a:xfrm>
            <a:off x="793790" y="7105412"/>
            <a:ext cx="13042821" cy="385524"/>
          </a:xfrm>
          <a:prstGeom prst="rect">
            <a:avLst/>
          </a:prstGeom>
          <a:noFill/>
          <a:ln/>
        </p:spPr>
        <p:txBody>
          <a:bodyPr wrap="none" lIns="0" tIns="0" rIns="0" bIns="0" rtlCol="0" anchor="t"/>
          <a:lstStyle/>
          <a:p>
            <a:pPr marL="0" indent="0">
              <a:lnSpc>
                <a:spcPts val="3000"/>
              </a:lnSpc>
              <a:buNone/>
            </a:pP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TotalTime>
  <Words>636</Words>
  <Application>Microsoft Office PowerPoint</Application>
  <PresentationFormat>Custom</PresentationFormat>
  <Paragraphs>106</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Syne</vt:lpstr>
      <vt:lpstr>Syne Extra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Gilbert, Christopher</cp:lastModifiedBy>
  <cp:revision>2</cp:revision>
  <dcterms:created xsi:type="dcterms:W3CDTF">2025-02-20T15:47:38Z</dcterms:created>
  <dcterms:modified xsi:type="dcterms:W3CDTF">2025-02-20T22:58:45Z</dcterms:modified>
</cp:coreProperties>
</file>